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67"/>
  </p:notesMasterIdLst>
  <p:sldIdLst>
    <p:sldId id="256" r:id="rId3"/>
    <p:sldId id="394" r:id="rId4"/>
    <p:sldId id="447" r:id="rId5"/>
    <p:sldId id="448" r:id="rId6"/>
    <p:sldId id="450" r:id="rId7"/>
    <p:sldId id="451" r:id="rId8"/>
    <p:sldId id="452" r:id="rId9"/>
    <p:sldId id="449" r:id="rId10"/>
    <p:sldId id="453" r:id="rId11"/>
    <p:sldId id="459" r:id="rId12"/>
    <p:sldId id="454" r:id="rId13"/>
    <p:sldId id="482" r:id="rId14"/>
    <p:sldId id="455" r:id="rId15"/>
    <p:sldId id="481" r:id="rId16"/>
    <p:sldId id="457" r:id="rId17"/>
    <p:sldId id="480" r:id="rId18"/>
    <p:sldId id="458" r:id="rId19"/>
    <p:sldId id="456" r:id="rId20"/>
    <p:sldId id="460" r:id="rId21"/>
    <p:sldId id="461" r:id="rId22"/>
    <p:sldId id="463" r:id="rId23"/>
    <p:sldId id="488" r:id="rId24"/>
    <p:sldId id="489" r:id="rId25"/>
    <p:sldId id="487" r:id="rId26"/>
    <p:sldId id="490" r:id="rId27"/>
    <p:sldId id="491" r:id="rId28"/>
    <p:sldId id="492" r:id="rId29"/>
    <p:sldId id="465" r:id="rId30"/>
    <p:sldId id="466" r:id="rId31"/>
    <p:sldId id="468" r:id="rId32"/>
    <p:sldId id="467" r:id="rId33"/>
    <p:sldId id="469" r:id="rId34"/>
    <p:sldId id="471" r:id="rId35"/>
    <p:sldId id="472" r:id="rId36"/>
    <p:sldId id="476" r:id="rId37"/>
    <p:sldId id="473" r:id="rId38"/>
    <p:sldId id="474" r:id="rId39"/>
    <p:sldId id="475" r:id="rId40"/>
    <p:sldId id="477" r:id="rId41"/>
    <p:sldId id="470" r:id="rId42"/>
    <p:sldId id="479" r:id="rId43"/>
    <p:sldId id="483" r:id="rId44"/>
    <p:sldId id="484" r:id="rId45"/>
    <p:sldId id="485" r:id="rId46"/>
    <p:sldId id="486" r:id="rId47"/>
    <p:sldId id="493" r:id="rId48"/>
    <p:sldId id="496" r:id="rId49"/>
    <p:sldId id="498" r:id="rId50"/>
    <p:sldId id="494" r:id="rId51"/>
    <p:sldId id="499" r:id="rId52"/>
    <p:sldId id="500" r:id="rId53"/>
    <p:sldId id="497" r:id="rId54"/>
    <p:sldId id="503" r:id="rId55"/>
    <p:sldId id="501" r:id="rId56"/>
    <p:sldId id="510" r:id="rId57"/>
    <p:sldId id="511" r:id="rId58"/>
    <p:sldId id="507" r:id="rId59"/>
    <p:sldId id="509" r:id="rId60"/>
    <p:sldId id="505" r:id="rId61"/>
    <p:sldId id="508" r:id="rId62"/>
    <p:sldId id="512" r:id="rId63"/>
    <p:sldId id="513" r:id="rId64"/>
    <p:sldId id="514" r:id="rId65"/>
    <p:sldId id="478" r:id="rId66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66"/>
    <a:srgbClr val="FFFF99"/>
    <a:srgbClr val="0000FF"/>
    <a:srgbClr val="BEFEF5"/>
    <a:srgbClr val="FFFF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1122" y="78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75576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>
            <a:extLst>
              <a:ext uri="{FF2B5EF4-FFF2-40B4-BE49-F238E27FC236}">
                <a16:creationId xmlns:a16="http://schemas.microsoft.com/office/drawing/2014/main" id="{DE490BAC-C8DA-43C9-926D-C9CA9FC4E3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099" name="AutoShape 2">
            <a:extLst>
              <a:ext uri="{FF2B5EF4-FFF2-40B4-BE49-F238E27FC236}">
                <a16:creationId xmlns:a16="http://schemas.microsoft.com/office/drawing/2014/main" id="{5FD98356-2EF5-4F8C-87F2-6FCFE439A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00" name="AutoShape 3">
            <a:extLst>
              <a:ext uri="{FF2B5EF4-FFF2-40B4-BE49-F238E27FC236}">
                <a16:creationId xmlns:a16="http://schemas.microsoft.com/office/drawing/2014/main" id="{CE339036-D84D-46D9-A888-D31E50E1E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01" name="AutoShape 4">
            <a:extLst>
              <a:ext uri="{FF2B5EF4-FFF2-40B4-BE49-F238E27FC236}">
                <a16:creationId xmlns:a16="http://schemas.microsoft.com/office/drawing/2014/main" id="{1FF5A8AB-F949-4F8B-864A-EC3799E215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02" name="AutoShape 5">
            <a:extLst>
              <a:ext uri="{FF2B5EF4-FFF2-40B4-BE49-F238E27FC236}">
                <a16:creationId xmlns:a16="http://schemas.microsoft.com/office/drawing/2014/main" id="{2CE9D699-8C88-4C96-90B0-4F3B7A846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03" name="Text Box 6">
            <a:extLst>
              <a:ext uri="{FF2B5EF4-FFF2-40B4-BE49-F238E27FC236}">
                <a16:creationId xmlns:a16="http://schemas.microsoft.com/office/drawing/2014/main" id="{FC32A8EB-D3FD-4EAB-9408-AC8BED893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04" name="Text Box 7">
            <a:extLst>
              <a:ext uri="{FF2B5EF4-FFF2-40B4-BE49-F238E27FC236}">
                <a16:creationId xmlns:a16="http://schemas.microsoft.com/office/drawing/2014/main" id="{6B855D2D-9685-4200-9DC7-13127F4E0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105" name="Rectangle 8">
            <a:extLst>
              <a:ext uri="{FF2B5EF4-FFF2-40B4-BE49-F238E27FC236}">
                <a16:creationId xmlns:a16="http://schemas.microsoft.com/office/drawing/2014/main" id="{720F5CA8-D3B9-4DEB-9B34-D23DE1F4330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64063" cy="342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78BBDB55-9EB0-48F0-8E9B-1145009D22D6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1263" cy="41068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 noProof="0"/>
          </a:p>
        </p:txBody>
      </p:sp>
      <p:sp>
        <p:nvSpPr>
          <p:cNvPr id="4107" name="Text Box 10">
            <a:extLst>
              <a:ext uri="{FF2B5EF4-FFF2-40B4-BE49-F238E27FC236}">
                <a16:creationId xmlns:a16="http://schemas.microsoft.com/office/drawing/2014/main" id="{96DDAF02-8948-43BE-8EA4-B4B03099FF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9389514-4A02-4C1D-AAB0-F3BCFB530E5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63863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8224DD7-C0E1-449C-8B9E-C2C62BD541FF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1">
            <a:extLst>
              <a:ext uri="{FF2B5EF4-FFF2-40B4-BE49-F238E27FC236}">
                <a16:creationId xmlns:a16="http://schemas.microsoft.com/office/drawing/2014/main" id="{E32E3A35-A627-4F86-8C30-DD317514C18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5D433B9-5E12-492E-9978-DB27E0FC5A3C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uk-UA" altLang="ru-RU"/>
          </a:p>
        </p:txBody>
      </p:sp>
      <p:sp>
        <p:nvSpPr>
          <p:cNvPr id="6147" name="Text Box 1">
            <a:extLst>
              <a:ext uri="{FF2B5EF4-FFF2-40B4-BE49-F238E27FC236}">
                <a16:creationId xmlns:a16="http://schemas.microsoft.com/office/drawing/2014/main" id="{8E7C8F68-A548-4294-B9E4-C34341608E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237DDA54-5CB2-413C-A5BF-F9723658F018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6148" name="Rectangle 2">
            <a:extLst>
              <a:ext uri="{FF2B5EF4-FFF2-40B4-BE49-F238E27FC236}">
                <a16:creationId xmlns:a16="http://schemas.microsoft.com/office/drawing/2014/main" id="{36744FD9-10E0-4301-BA77-7BB8C79F8B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3">
            <a:extLst>
              <a:ext uri="{FF2B5EF4-FFF2-40B4-BE49-F238E27FC236}">
                <a16:creationId xmlns:a16="http://schemas.microsoft.com/office/drawing/2014/main" id="{C812FFAA-C987-4318-BA51-01EB6F9DF7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99042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88175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5982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79204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5013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02452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737504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79261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6532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19089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6277044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233141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695358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8282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07571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410384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65293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12708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56258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99484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627145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710789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758340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2218253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260008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89926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65307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298041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04830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705737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3718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36907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545697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5954188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296057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140412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45791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02404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2154517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320568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746208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470639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695171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5116166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1700617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746429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950322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311823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897377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2822755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591729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644498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483570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1536574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1921182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435779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273813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4044365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364224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1791949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06250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1">
            <a:extLst>
              <a:ext uri="{FF2B5EF4-FFF2-40B4-BE49-F238E27FC236}">
                <a16:creationId xmlns:a16="http://schemas.microsoft.com/office/drawing/2014/main" id="{5CB4F582-0FBF-40EC-8161-C6E7A32EE48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71DDAB8-5858-42D4-A85B-22EED12BC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uk-UA" altLang="ru-RU"/>
          </a:p>
        </p:txBody>
      </p:sp>
      <p:sp>
        <p:nvSpPr>
          <p:cNvPr id="10243" name="Text Box 1">
            <a:extLst>
              <a:ext uri="{FF2B5EF4-FFF2-40B4-BE49-F238E27FC236}">
                <a16:creationId xmlns:a16="http://schemas.microsoft.com/office/drawing/2014/main" id="{E97D9B69-6A0E-449E-85FD-3A24379B9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70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C04DF48E-E9B3-44E1-BCA9-B34A03A8774B}" type="slidenum">
              <a:rPr lang="uk-UA" altLang="ru-RU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uk-UA" altLang="ru-RU">
              <a:cs typeface="Segoe UI" panose="020B0502040204020203" pitchFamily="34" charset="0"/>
            </a:endParaRPr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B909B74D-6E8D-4CF2-9F25-477D366816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1F7FD528-D43D-4E2C-929B-82AF542720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26647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8D84CEB1-5B65-4A4A-91CD-8A99711DB8B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EF20D2-EC98-4387-894D-1683E114975B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13847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940D986-3BD7-47E6-A70A-8E4A700D052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A6FCB-A199-414E-AF54-5D02A61D56A7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3811474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0338" y="609600"/>
            <a:ext cx="1939925" cy="54784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2138" cy="54784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8EFD932-DABE-4B0A-9B47-3A86115A8B3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2EC15C-EBE5-408F-BD49-459FC48695EE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4033485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116228A-E3EC-49D8-8940-C0218FBB7F81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E2D365-BE03-445C-B1B9-C8F888410EEA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78C18-C006-4AE5-8586-0AD1F0F0B0AB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230850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D27DF04-4715-4840-A6BA-B86E1A3FBAC0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E7DE125-02F0-4457-8409-C0AEFDC3344C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6FACBA-C09D-4E42-BB91-1F49B892B079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29415704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AEB886-013A-4DC5-98F9-829AD59C9AAC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72DB7AB-C05C-46DC-9A27-684E2C6BBCF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73BCE-2284-4263-8E48-CF82438C07FA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7125128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5238" cy="41068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3438" y="1981200"/>
            <a:ext cx="3806825" cy="41068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E0EA4A-0821-46EA-BF83-CBAB170F7DE9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84999C-FD77-491E-BB80-DC7FED07E317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A14E7B-B32F-483D-871B-1E5102F53465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385142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EED09A1-5616-41B9-87F3-1CE920C4C6B2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FF41D9E-5C6F-4026-8498-AA22F1EB0C5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0AB28E-DBD3-432A-9251-935B721BE3C5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9457039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6698903-94AB-4598-B4AA-77A6BE85D62E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20113D1-F426-4D23-845C-3F6312C4835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CB494B-A3CF-4B2D-820B-AC99CC19A17C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42322083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F384D205-F52D-472C-BF07-6781DB696CE0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1E59122-6DEE-4EA8-B146-115DFA26F18D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5D16FE3-CD98-458E-9068-2A43011ABD86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29554521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CE16CE-3828-4B19-B2DE-832C09FD50E0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6AD2AD-F083-41CE-9E13-4CA4747250F4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38B2B2-3F22-4B69-BD4C-91DC425AB654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900972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52BD4EE-8F9A-4492-B8ED-2C4B14CBD5D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0D5B04-6346-4431-83F7-055B7B7151C9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416284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1F1298-CF0B-4B78-BBE2-1DA259C3EA73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81F91E-CCBB-4AB3-8BF8-E987C3C8D43F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CA9855-F05E-46C1-B53E-61E4989DEC2C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27644139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E23F8F7-E166-4692-9A67-29491C99E5C0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2933874-5288-4AAD-8A52-7A22167B57B9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FA166-4D56-4F54-907E-1CB33DF75BD5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35259122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10338" y="609600"/>
            <a:ext cx="1939925" cy="5478463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2138" cy="547846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0FF80C3-A00B-494F-84F1-91B318C824D9}"/>
              </a:ext>
            </a:extLst>
          </p:cNvPr>
          <p:cNvSpPr>
            <a:spLocks noGrp="1" noChangeArrowheads="1"/>
          </p:cNvSpPr>
          <p:nvPr>
            <p:ph type="ft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EF7D12-30F5-4D7A-BE82-D62D79CA96C5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D22467-BAAD-4F97-88B2-9D7BA0E30C93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74633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A34B96C-9493-4D1C-A417-4E82812DAAA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5C8FB3-427F-4380-BC4F-25542067F61B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25501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5238" cy="41068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3438" y="1981200"/>
            <a:ext cx="3806825" cy="410686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A2E1872-B3E2-43E2-B45B-C09C62E67AE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1D38A-3166-4145-BC9F-F3BB59AEDB69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230337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5C33B26-61E1-4403-B060-30332592F1A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761623-0A68-497B-9F98-0F4E16364BBD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669392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83B82C7A-E52B-4CA1-84F5-18765138B56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697C5A-44F4-42DC-BF90-D490D064A165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281149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04EFC623-8F85-4CE2-B8B0-0582B437FD0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CE7682-918D-4F18-9D6D-AEC7A051600E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8354219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5E5219-7648-4AFD-B861-B5F59E251FA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328244-7877-4D1D-8DB0-01BB585BEAD3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3014300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E8653FC-D3D8-45EE-8D92-F7901751A4A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9686AB-B8D4-40CC-9535-2F526E647B51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4155562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800C1812-6CD3-4BAD-BFCA-48ADAB277F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4463" cy="113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77542BA2-588F-47D1-B730-72CA4FE3FE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64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  <p:sp>
        <p:nvSpPr>
          <p:cNvPr id="1028" name="Text Box 3">
            <a:extLst>
              <a:ext uri="{FF2B5EF4-FFF2-40B4-BE49-F238E27FC236}">
                <a16:creationId xmlns:a16="http://schemas.microsoft.com/office/drawing/2014/main" id="{10058BC5-D383-47B6-A840-255885D70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02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29" name="Text Box 4">
            <a:extLst>
              <a:ext uri="{FF2B5EF4-FFF2-40B4-BE49-F238E27FC236}">
                <a16:creationId xmlns:a16="http://schemas.microsoft.com/office/drawing/2014/main" id="{89D713EB-58A8-4BBC-8611-94FDF643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08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C191CC9-3C44-4EE3-AF49-AF2C2DDB113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97063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9A7E1560-6815-4D0C-AC09-0E9479AEB5D1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BA292D38-3CA4-45E6-8B54-19C82B84BF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64463" cy="1135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2051" name="Rectangle 2">
            <a:extLst>
              <a:ext uri="{FF2B5EF4-FFF2-40B4-BE49-F238E27FC236}">
                <a16:creationId xmlns:a16="http://schemas.microsoft.com/office/drawing/2014/main" id="{3683F679-87EB-47C5-8296-B3FB6ECCB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64463" cy="4106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  <p:sp>
        <p:nvSpPr>
          <p:cNvPr id="2052" name="Text Box 3">
            <a:extLst>
              <a:ext uri="{FF2B5EF4-FFF2-40B4-BE49-F238E27FC236}">
                <a16:creationId xmlns:a16="http://schemas.microsoft.com/office/drawing/2014/main" id="{55F3EB89-0248-4B12-BFFB-C94F828726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6248400"/>
            <a:ext cx="19002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8F9574B-D6A5-4391-A2EF-4C0D9E204C34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87663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n-US" altLang="ru-RU"/>
              <a:t>Web Api</a:t>
            </a:r>
          </a:p>
        </p:txBody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B96F23D1-E9EE-4814-9B8A-B21A8D07820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97063" cy="4492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BE75E15-F520-41E6-B45E-B9ADFD312272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sldNum="0" hdr="0" dt="0"/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xinyminutes.com/docs/yaml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mllint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1">
            <a:extLst>
              <a:ext uri="{FF2B5EF4-FFF2-40B4-BE49-F238E27FC236}">
                <a16:creationId xmlns:a16="http://schemas.microsoft.com/office/drawing/2014/main" id="{36F46B91-A5F4-46FD-8B60-6876AA030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66800"/>
            <a:ext cx="9144000" cy="259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4400" b="1" i="1" kern="1800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4400" b="1" i="1" kern="180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4400" b="1" i="1" kern="1800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r>
              <a:rPr lang="en-US" sz="4400" b="1" i="1" kern="180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algn="ctr">
              <a:spcBef>
                <a:spcPct val="0"/>
              </a:spcBef>
              <a:buClrTx/>
            </a:pPr>
            <a:r>
              <a:rPr lang="en-US" sz="4400" b="1" kern="180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</a:t>
            </a:r>
            <a:endParaRPr lang="uk-UA" sz="440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ru-RU" sz="4400" b="1" i="1" dirty="0">
                <a:solidFill>
                  <a:srgbClr val="0000FF"/>
                </a:solidFill>
                <a:latin typeface="Tahoma" panose="020B0604030504040204" pitchFamily="34" charset="0"/>
              </a:rPr>
              <a:t>Swagger</a:t>
            </a:r>
            <a:endParaRPr lang="uk-UA" altLang="ru-RU" sz="4400" b="1" i="1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032C211A-2EC5-49B9-8AF5-3B41D76D7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886200"/>
            <a:ext cx="6400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4208" y="-1"/>
            <a:ext cx="2699792" cy="1008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75000"/>
              </a:lnSpc>
              <a:spcBef>
                <a:spcPct val="0"/>
              </a:spcBef>
              <a:buClrTx/>
            </a:pP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Документи </a:t>
            </a:r>
            <a:r>
              <a:rPr lang="uk-UA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 їх структура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2/2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uk-UA" altLang="ru-RU" sz="2400" b="1" i="1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" y="100860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D09C9F4-D281-466D-B21C-B9040DF7C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595312"/>
            <a:ext cx="6501008" cy="626110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7FC92F-9588-43F7-8831-FCDDFE9063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501009" cy="614363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9705095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5B9F42-BF3C-4AAB-957B-93149EB1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186" y="866775"/>
            <a:ext cx="71437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71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Specification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(1/2)</a:t>
            </a: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5B9F42-BF3C-4AAB-957B-93149EB1C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186" y="866775"/>
            <a:ext cx="7143750" cy="5991225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E8F0F17-B3E9-45F0-8B29-B08A484712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1357" y="685028"/>
            <a:ext cx="4222643" cy="5619528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8E633FB-E354-4004-9C53-9F8D0ECE8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176" y="4941168"/>
            <a:ext cx="1872208" cy="68084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702334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Specification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(2/2).</a:t>
            </a: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https://swagger.io/resources/open-api/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675A1F-BDBB-48FF-87A7-517FAF01F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07"/>
            <a:ext cx="7308304" cy="619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4459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SwaggerHub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(1/2)</a:t>
            </a: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74A64AE-77A3-4239-9A11-698CEC9F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8381" y="809625"/>
            <a:ext cx="7245619" cy="6076659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1F2BEE-E65F-41AB-84C6-60A2CCE18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" y="678399"/>
            <a:ext cx="4067478" cy="5510439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8300FE12-E1ED-42D5-A092-3DEB3F76BF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76" y="4509120"/>
            <a:ext cx="2169563" cy="68084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32014330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SwaggerHub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(2/2)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https://swagger.io/tools/swaggerhub/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9BD9582-FCBC-4F9A-8E27-82E0C8513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4847"/>
            <a:ext cx="9144000" cy="602084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5945957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Tools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1/3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5CC8EC6-490F-4662-94EF-1089D943B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9" y="866775"/>
            <a:ext cx="7143750" cy="5991225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2686A3-BD52-4BCA-B7EC-715B5083A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8691" y="691191"/>
            <a:ext cx="3752850" cy="5048250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168F0D39-F404-48FE-AC5D-5356FEDCA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168" y="4293096"/>
            <a:ext cx="2448272" cy="68084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33622037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Tools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2/3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https://swagger.io/tools/open-source/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661D3A3-2A8B-4555-9CAB-6EF4AF25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43730"/>
            <a:ext cx="7164288" cy="6114269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9725F61A-398D-4CFE-AE8D-BA61CBBAF9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449816"/>
            <a:ext cx="6120680" cy="2408183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996780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Source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Tools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2/2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https://swagger.io/tools/open-source/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946DFD3-4261-4FCE-881F-A49741D2D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" y="656758"/>
            <a:ext cx="8788943" cy="6201242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1DFBCB60-0DB8-479A-9B0F-4623588AB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916832"/>
            <a:ext cx="7344816" cy="151216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BF4F7927-26D6-4706-85A7-EFB8329A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1840" y="5783958"/>
            <a:ext cx="2336480" cy="1068561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B1AE255-9086-42FF-BDA4-CBFFECDDB7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4206602"/>
            <a:ext cx="7344816" cy="57447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873752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6025019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1/3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1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https://swagger.io/tools/swagger-editor/</a:t>
            </a:r>
            <a:endParaRPr lang="uk-UA" altLang="ru-RU" sz="21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51F2A1-938D-44BE-BE31-55401F3F8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089" y="767658"/>
            <a:ext cx="8514358" cy="6081684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BF4F7927-26D6-4706-85A7-EFB8329A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5301208"/>
            <a:ext cx="3888432" cy="49929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E1EE409-DEE5-4B06-A744-0DC7B9240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5" y="0"/>
            <a:ext cx="3275856" cy="4432040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E0E6CAE0-7565-4562-8B07-4CBCA5FCE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372" y="3945700"/>
            <a:ext cx="1628383" cy="50104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628270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1">
            <a:extLst>
              <a:ext uri="{FF2B5EF4-FFF2-40B4-BE49-F238E27FC236}">
                <a16:creationId xmlns:a16="http://schemas.microsoft.com/office/drawing/2014/main" id="{9D158E03-B291-4BD5-AAE0-3A9967856A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6248400"/>
            <a:ext cx="28908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ru-RU" sz="1400">
                <a:cs typeface="Segoe UI" panose="020B0502040204020203" pitchFamily="34" charset="0"/>
              </a:rPr>
              <a:t>gRPC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lang="en-US" altLang="ru-RU" sz="1400">
              <a:cs typeface="Segoe UI" panose="020B0502040204020203" pitchFamily="34" charset="0"/>
            </a:endParaRPr>
          </a:p>
        </p:txBody>
      </p:sp>
      <p:sp>
        <p:nvSpPr>
          <p:cNvPr id="9219" name="Text Box 2">
            <a:extLst>
              <a:ext uri="{FF2B5EF4-FFF2-40B4-BE49-F238E27FC236}">
                <a16:creationId xmlns:a16="http://schemas.microsoft.com/office/drawing/2014/main" id="{72420E34-DD0F-4781-B2EA-1E56DDB98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6248400"/>
            <a:ext cx="19002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94DE1257-5383-4654-ACAC-4B05C66999F0}" type="slidenum">
              <a:rPr lang="uk-UA" altLang="ru-RU" sz="1400"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uk-UA" altLang="ru-RU" sz="1400">
              <a:cs typeface="Segoe UI" panose="020B0502040204020203" pitchFamily="34" charset="0"/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i="1" kern="1800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400" b="1" i="1" kern="180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i="1" kern="1800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r>
              <a:rPr lang="en-US" sz="2400" b="1" i="1" kern="180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(OAS) </a:t>
            </a:r>
            <a:r>
              <a:rPr lang="en-US" sz="2400" b="1" kern="180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&amp;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</a:rPr>
              <a:t>Swagger. </a:t>
            </a:r>
            <a:b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</a:rPr>
            </a:br>
            <a:r>
              <a:rPr lang="uk-UA" sz="2400" b="1" i="1" kern="1800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en-US" sz="2400" b="1" i="1" kern="180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Initiative</a:t>
            </a:r>
            <a:endParaRPr lang="uk-UA" altLang="ru-RU" sz="2400" b="1" i="1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222" name="Text Box 5">
            <a:extLst>
              <a:ext uri="{FF2B5EF4-FFF2-40B4-BE49-F238E27FC236}">
                <a16:creationId xmlns:a16="http://schemas.microsoft.com/office/drawing/2014/main" id="{8094701D-A0C1-4B03-931D-BF16D2B6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737254"/>
            <a:ext cx="8801894" cy="2560955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20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 появи третьої версії </a:t>
            </a:r>
            <a:r>
              <a:rPr lang="uk-UA" sz="2000" b="1" i="1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000" b="1" i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терміни</a:t>
            </a:r>
            <a:r>
              <a:rPr lang="uk-UA" sz="2000" b="1" i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b="1" i="1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uk-UA" sz="20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та </a:t>
            </a:r>
            <a:r>
              <a:rPr lang="uk-UA" sz="2000" b="1" i="1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000" b="1" i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ототожнювались (назвою </a:t>
            </a:r>
            <a:r>
              <a:rPr lang="uk-UA" sz="2000" i="1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0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підкреслювалась відкрита, непатентована природа запропонованого стандарту). </a:t>
            </a:r>
          </a:p>
          <a:p>
            <a:pPr indent="174625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20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 сьогодні </a:t>
            </a:r>
            <a:r>
              <a:rPr lang="uk-UA" sz="2000" b="1" i="1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0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вважається </a:t>
            </a:r>
            <a:r>
              <a:rPr lang="uk-UA" sz="2000" dirty="0" err="1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проєктом</a:t>
            </a:r>
            <a:r>
              <a:rPr lang="uk-UA" sz="20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що стосується власне специфікації </a:t>
            </a:r>
            <a:r>
              <a:rPr lang="uk-UA" sz="2000" i="1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</a:t>
            </a:r>
            <a:r>
              <a:rPr lang="uk-UA" sz="20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uk-UA" sz="200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розгорнутий термін </a:t>
            </a:r>
            <a:r>
              <a:rPr lang="uk-UA" sz="2000" b="1" i="1" kern="180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000" b="1" i="1" kern="180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b="1" i="1" kern="180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r>
              <a:rPr lang="uk-UA" sz="200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00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 </a:t>
            </a:r>
            <a:r>
              <a:rPr lang="uk-UA" sz="2000" b="1" i="1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uk-UA" sz="200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uk-UA" sz="2000" dirty="0" err="1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проєктом</a:t>
            </a:r>
            <a:r>
              <a:rPr lang="uk-UA" sz="2000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що стосується інструментів, які підтримують специфікацію.</a:t>
            </a:r>
            <a:r>
              <a:rPr lang="en-US" sz="2000" i="1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indent="174625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2000" i="1" dirty="0">
                <a:solidFill>
                  <a:schemeClr val="accent4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 - Application Programming Interface.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73698AD-B5B2-45A5-AD5E-635BE85A024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216721"/>
            <a:ext cx="8964488" cy="363969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CFE9414F-CFB8-4FA9-BA2A-EF27FD116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004" y="4127176"/>
            <a:ext cx="1562738" cy="33209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B7AD4AB-44D3-4DE1-B2DE-F28CD11FD5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00947" y="4127176"/>
            <a:ext cx="1562738" cy="33209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37D842F6-7BBE-4DA5-A1B8-C8A14BBEE9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314" y="4459266"/>
            <a:ext cx="5569038" cy="27557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2/3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 Demo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241BF2-8199-4398-9D3C-30CFD950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096"/>
            <a:ext cx="9144000" cy="45598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12077821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3/3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 Demo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00DD6C-53D7-416D-8113-8209BB89C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9096"/>
            <a:ext cx="9144000" cy="4559808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0F27F-4FCF-48CA-9A85-C89611334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2015180"/>
            <a:ext cx="1512168" cy="33370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35BE5C99-550C-4C54-B24E-A7207CCC9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033" y="2564904"/>
            <a:ext cx="3939480" cy="158417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79805553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Petstore</a:t>
            </a:r>
            <a:endParaRPr lang="en-US" sz="2400" b="1" i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spcBef>
                <a:spcPct val="0"/>
              </a:spcBef>
              <a:buClrTx/>
            </a:pPr>
            <a:r>
              <a:rPr lang="en-US" sz="16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https://raw.githubusercontent.com/openapitools/openapi-generator/master/ modules/openapi-generator/src/test/resources/3_0/petstore.yaml</a:t>
            </a:r>
            <a:endParaRPr lang="en-US" sz="16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BFA1B5E-72C9-4B4F-A1CA-C8E4B8BC5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9625"/>
            <a:ext cx="8676456" cy="6048375"/>
          </a:xfrm>
          <a:prstGeom prst="rect">
            <a:avLst/>
          </a:prstGeom>
          <a:ln w="50800">
            <a:solidFill>
              <a:schemeClr val="accent6"/>
            </a:solidFill>
          </a:ln>
        </p:spPr>
      </p:pic>
      <p:sp>
        <p:nvSpPr>
          <p:cNvPr id="13" name="Rectangle 6">
            <a:extLst>
              <a:ext uri="{FF2B5EF4-FFF2-40B4-BE49-F238E27FC236}">
                <a16:creationId xmlns:a16="http://schemas.microsoft.com/office/drawing/2014/main" id="{65497EC8-C7D4-4FD6-A616-A758D1C1AF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112" y="553959"/>
            <a:ext cx="1872208" cy="37100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6EC1A3EF-90CA-4C80-89CF-A35F57B55A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" y="1630387"/>
            <a:ext cx="1432048" cy="25908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6CA6AF2C-1388-4F8A-B652-FF3DEF1D0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00" y="1889469"/>
            <a:ext cx="1432048" cy="22743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8816F9AC-D574-4E73-A284-CA3C5BF39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62266"/>
            <a:ext cx="1432048" cy="22743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3483A30D-A2D7-4374-B4A7-92FD1C203C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91396"/>
            <a:ext cx="1432048" cy="22743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8" name="Rectangle 6">
            <a:extLst>
              <a:ext uri="{FF2B5EF4-FFF2-40B4-BE49-F238E27FC236}">
                <a16:creationId xmlns:a16="http://schemas.microsoft.com/office/drawing/2014/main" id="{FCAF6154-81CA-4F16-82E5-F8F81FF947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92473"/>
            <a:ext cx="1432048" cy="22743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9F252B35-83E8-4197-A1AD-CDBD4D120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697" y="4194207"/>
            <a:ext cx="3241947" cy="774325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Об'єкт </a:t>
            </a:r>
            <a:r>
              <a:rPr lang="en-US" sz="18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</a:t>
            </a:r>
            <a:r>
              <a:rPr lang="en-US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uk-UA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поділу кінцевих точок на групи</a:t>
            </a:r>
            <a:endParaRPr lang="uk-UA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C0C7C245-8E9C-408A-BBB2-221F5FB7F762}"/>
              </a:ext>
            </a:extLst>
          </p:cNvPr>
          <p:cNvCxnSpPr>
            <a:stCxn id="19" idx="1"/>
          </p:cNvCxnSpPr>
          <p:nvPr/>
        </p:nvCxnSpPr>
        <p:spPr bwMode="auto">
          <a:xfrm flipH="1" flipV="1">
            <a:off x="1440305" y="4194207"/>
            <a:ext cx="3528392" cy="387163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F6B19791-5D23-4E13-9D74-7E6CB3C0602B}"/>
              </a:ext>
            </a:extLst>
          </p:cNvPr>
          <p:cNvCxnSpPr/>
          <p:nvPr/>
        </p:nvCxnSpPr>
        <p:spPr bwMode="auto">
          <a:xfrm flipH="1">
            <a:off x="1259632" y="4968532"/>
            <a:ext cx="4464496" cy="1237562"/>
          </a:xfrm>
          <a:prstGeom prst="straightConnector1">
            <a:avLst/>
          </a:prstGeom>
          <a:solidFill>
            <a:srgbClr val="00B8FF"/>
          </a:solidFill>
          <a:ln w="508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Text Box 5">
            <a:extLst>
              <a:ext uri="{FF2B5EF4-FFF2-40B4-BE49-F238E27FC236}">
                <a16:creationId xmlns:a16="http://schemas.microsoft.com/office/drawing/2014/main" id="{6533ED95-9596-4F8F-B5E3-C4DA61A326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6800" y="6363446"/>
            <a:ext cx="2967488" cy="358862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en-US" sz="1800" b="1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summary</a:t>
            </a:r>
            <a:r>
              <a:rPr lang="en-US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uk-UA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(5-10) слів</a:t>
            </a:r>
            <a:endParaRPr lang="uk-UA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81435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DB1EB1-F055-49A9-B593-148222091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5935"/>
            <a:ext cx="9144000" cy="4666129"/>
          </a:xfrm>
          <a:prstGeom prst="rect">
            <a:avLst/>
          </a:prstGeom>
          <a:ln w="50800">
            <a:solidFill>
              <a:schemeClr val="accent6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BFAC00-177A-449D-A42D-7EF1BA124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3284983"/>
            <a:ext cx="4608512" cy="2439411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9303BC48-9DB0-4242-B4E6-D0689C931C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808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 &amp;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Petstore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/3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90347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9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 &amp;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Petstore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/3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FC8D698-4139-4E38-8AF9-1585A70E0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0843"/>
            <a:ext cx="6516216" cy="3325187"/>
          </a:xfrm>
          <a:prstGeom prst="rect">
            <a:avLst/>
          </a:prstGeom>
          <a:ln w="50800">
            <a:solidFill>
              <a:schemeClr val="accent6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6CD510-6492-4052-9F8D-23BF16B17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74" y="2908389"/>
            <a:ext cx="7473294" cy="3982839"/>
          </a:xfrm>
          <a:prstGeom prst="rect">
            <a:avLst/>
          </a:prstGeom>
          <a:ln w="50800">
            <a:solidFill>
              <a:schemeClr val="accent6"/>
            </a:solidFill>
          </a:ln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69351FF2-CB39-4D27-9D24-19FE079432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5060" y="2055322"/>
            <a:ext cx="3217140" cy="78228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05F9B21B-EA04-48D9-82E3-03D938E40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064" y="5445224"/>
            <a:ext cx="3669025" cy="72008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4BE8C6B7-4BD5-4878-99C2-9A1BD8380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312" y="6309320"/>
            <a:ext cx="3669025" cy="58190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C2650B8F-D17E-43E2-B341-0F3F69036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8552" y="2521226"/>
            <a:ext cx="3241947" cy="774325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Об'єкт </a:t>
            </a:r>
            <a:r>
              <a:rPr lang="en-US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tags - </a:t>
            </a:r>
            <a:r>
              <a:rPr lang="uk-UA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поділу кінцевих точок на групи</a:t>
            </a:r>
            <a:endParaRPr lang="uk-UA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28973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9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 &amp;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Petstore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3/3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B6CD510-6492-4052-9F8D-23BF16B17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2" y="728860"/>
            <a:ext cx="9119889" cy="4860380"/>
          </a:xfrm>
          <a:prstGeom prst="rect">
            <a:avLst/>
          </a:prstGeom>
          <a:ln w="50800">
            <a:solidFill>
              <a:schemeClr val="accent6"/>
            </a:solidFill>
          </a:ln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05F9B21B-EA04-48D9-82E3-03D938E40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3861048"/>
            <a:ext cx="4608512" cy="172819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E6BBD4D-0AA8-4D4F-A3AC-7826A4F4B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34" y="5164742"/>
            <a:ext cx="3973839" cy="1400175"/>
          </a:xfrm>
          <a:prstGeom prst="rect">
            <a:avLst/>
          </a:prstGeom>
          <a:ln w="50800">
            <a:solidFill>
              <a:srgbClr val="FF0066"/>
            </a:solidFill>
          </a:ln>
        </p:spPr>
      </p:pic>
    </p:spTree>
    <p:extLst>
      <p:ext uri="{BB962C8B-B14F-4D97-AF65-F5344CB8AC3E}">
        <p14:creationId xmlns:p14="http://schemas.microsoft.com/office/powerpoint/2010/main" val="301726880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49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Editor.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Contacts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1/2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FF513E8-91C1-4D3D-A38A-FF60309A3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5" y="950218"/>
            <a:ext cx="9144000" cy="5907782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5642082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055F4A8E-A22A-46F9-84B1-3D25A59B3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88640"/>
            <a:ext cx="8172399" cy="6669360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openapi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3.0.2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servers: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url: 'http://...'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info: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version: 1.0.0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title: Demo Contacts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paths: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/contacts: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get: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description: 'Get all contacts'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responses: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'200':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description: </a:t>
            </a:r>
            <a:r>
              <a:rPr lang="en-US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getContacts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successful operation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content: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application/json: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schema: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type: array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items: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$ref: '#/components/schemas/Contact'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/contact: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get: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description: 'Get a contact'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responses: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'200':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description: </a:t>
            </a:r>
            <a:r>
              <a:rPr lang="en-US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getContact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 successful operation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content: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application/json: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schema: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$ref: '#/components/schemas/Contact'              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components:                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schemas: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Contact: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properties: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name: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type: string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address:</a:t>
            </a:r>
          </a:p>
          <a:p>
            <a:pPr>
              <a:lnSpc>
                <a:spcPct val="6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type: string 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0"/>
            <a:ext cx="6300192" cy="8064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0800">
            <a:solidFill>
              <a:schemeClr val="accent2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Editor.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Demo Contacts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/2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7E4884F-31A0-4B0D-A4F1-183309C1F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1" y="3429000"/>
            <a:ext cx="4752528" cy="28803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1E6CE2-1583-45CB-B97B-B0A7AA6AA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9195" y="5182644"/>
            <a:ext cx="4752528" cy="28803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7674CB4C-8200-491A-AF00-936AD2043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85" y="5380612"/>
            <a:ext cx="1666495" cy="56231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68557AD1-C699-4280-93FC-B7E07CEB6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2160" y="6486163"/>
            <a:ext cx="2160239" cy="366394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1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</a:t>
            </a:r>
            <a:r>
              <a:rPr lang="uk-UA" sz="16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contacts.yml</a:t>
            </a:r>
            <a:endParaRPr lang="uk-UA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7145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UI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https://swagger.io/tools/swagger-ui/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EB03A98-AFCC-4CC3-BC24-7F173F37A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0" y="834694"/>
            <a:ext cx="7202066" cy="6106695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BF4F7927-26D6-4706-85A7-EFB8329A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89" y="5661248"/>
            <a:ext cx="3516599" cy="387127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1AEE1E-5FCF-472B-97C8-8BBE76FB6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1" y="691108"/>
            <a:ext cx="3817690" cy="5455826"/>
          </a:xfrm>
          <a:prstGeom prst="rect">
            <a:avLst/>
          </a:prstGeom>
          <a:ln w="50800">
            <a:solidFill>
              <a:schemeClr val="accent6"/>
            </a:solidFill>
          </a:ln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96D528D3-4F5C-4482-877B-75CC89D005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177" y="5661248"/>
            <a:ext cx="2232248" cy="48409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1759100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2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UI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Live Demo</a:t>
            </a:r>
            <a:r>
              <a:rPr lang="uk-UA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Petstore</a:t>
            </a:r>
            <a:r>
              <a:rPr lang="uk-UA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F5B9A9-555F-4C64-9910-9C162CDC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892"/>
            <a:ext cx="8100392" cy="617843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27FE3FB3-F9C6-4167-BCF7-F5A6291B6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6256" y="1380001"/>
            <a:ext cx="1152128" cy="68084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94320829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i="1" kern="1800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400" b="1" i="1" kern="180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i="1" kern="1800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YAML vs JSON</a:t>
            </a:r>
            <a:endParaRPr lang="uk-UA" altLang="ru-RU" sz="2400" b="1" i="1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EC238AE7-021B-403F-9355-6A70DA4C2E9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" y="1546880"/>
            <a:ext cx="9137523" cy="5301595"/>
          </a:xfrm>
          <a:prstGeom prst="rect">
            <a:avLst/>
          </a:prstGeom>
          <a:noFill/>
          <a:ln>
            <a:noFill/>
          </a:ln>
        </p:spPr>
      </p:pic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D9DE18E0-6C1B-400B-B038-B6C0CAFDB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1974"/>
            <a:ext cx="8801894" cy="1292849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Документація </a:t>
            </a:r>
            <a:r>
              <a:rPr lang="uk-UA" sz="2000" i="1" dirty="0" err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OpenAPI</a:t>
            </a:r>
            <a:r>
              <a:rPr lang="uk-UA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спирається на </a:t>
            </a:r>
            <a:r>
              <a:rPr lang="uk-UA" sz="20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r>
              <a:rPr lang="uk-UA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але переважною тенденцією використання є формат </a:t>
            </a:r>
            <a:r>
              <a:rPr lang="uk-UA" sz="2000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rgbClr val="000000"/>
              </a:solidFill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r>
              <a:rPr lang="en-US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починаючи</a:t>
            </a:r>
            <a:r>
              <a:rPr lang="en-US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 версії 1.2, є </a:t>
            </a:r>
            <a:r>
              <a:rPr lang="uk-UA" sz="20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надмножиною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solidFill>
                <a:srgbClr val="000000"/>
              </a:solidFill>
              <a:effectLst/>
              <a:latin typeface="Tahoma" panose="020B060403050404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2" name="Text Box 5">
            <a:extLst>
              <a:ext uri="{FF2B5EF4-FFF2-40B4-BE49-F238E27FC236}">
                <a16:creationId xmlns:a16="http://schemas.microsoft.com/office/drawing/2014/main" id="{8094701D-A0C1-4B03-931D-BF16D2B6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2656" y="1441337"/>
            <a:ext cx="8314829" cy="921014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  - </a:t>
            </a:r>
            <a:r>
              <a:rPr lang="uk-UA" sz="180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Yet</a:t>
            </a: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80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Another</a:t>
            </a: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80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80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(«Ще одна мова розмітки»).</a:t>
            </a:r>
            <a:endParaRPr lang="uk-UA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174625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   - </a:t>
            </a:r>
            <a:r>
              <a:rPr lang="uk-UA" sz="180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Ain't</a:t>
            </a: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80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Markup</a:t>
            </a: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800" dirty="0" err="1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Language</a:t>
            </a: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(«YAML — не мова розмітки»).</a:t>
            </a:r>
            <a:r>
              <a:rPr lang="en-US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uk-UA" sz="1800" dirty="0">
                <a:solidFill>
                  <a:srgbClr val="202122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Рекурсивна абревіатура).</a:t>
            </a:r>
            <a:endParaRPr lang="uk-UA" sz="18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174625">
              <a:lnSpc>
                <a:spcPct val="107000"/>
              </a:lnSpc>
              <a:spcAft>
                <a:spcPts val="800"/>
              </a:spcAft>
            </a:pP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1B15C529-71EF-4C61-A6D0-5C14D9C9BD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971" y="2038981"/>
            <a:ext cx="4752528" cy="2447653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80975" fontAlgn="base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є універсальним допоміжним дієсловом в негативній формі, який заміняє і скорочує майже все, що можливо замінити і скоротити.</a:t>
            </a:r>
            <a:endParaRPr lang="uk-UA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180975" fontAlgn="base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endParaRPr lang="uk-UA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indent="18097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am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ready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uk-UA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indent="18097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ready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uk-UA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indent="18097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ready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endParaRPr lang="uk-UA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indent="18097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She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ready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uk-UA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indent="18097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ready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uk-UA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1" indent="18097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They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are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 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ready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400" dirty="0" err="1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for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..</a:t>
            </a:r>
            <a:r>
              <a:rPr lang="uk-UA" sz="1400" dirty="0">
                <a:solidFill>
                  <a:srgbClr val="333333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uk-UA" sz="14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180975" fontAlgn="base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has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have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endParaRPr lang="uk-UA" sz="1600" dirty="0">
              <a:solidFill>
                <a:srgbClr val="1F376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indent="180975" fontAlgn="base"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Ain’t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=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does</a:t>
            </a:r>
            <a:r>
              <a:rPr lang="uk-UA" sz="1600" dirty="0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1600" dirty="0" err="1">
                <a:solidFill>
                  <a:srgbClr val="202A3A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not</a:t>
            </a:r>
            <a:endParaRPr lang="uk-UA" sz="1600" dirty="0">
              <a:solidFill>
                <a:srgbClr val="1F3763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D6DCF117-D672-462A-84DD-F9DC7B060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0226" y="6265069"/>
            <a:ext cx="6554222" cy="58340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7E8BF713-1A54-4C18-8535-C8E697D03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3651" y="4500742"/>
            <a:ext cx="5722916" cy="27732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01486762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22696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UI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uk-UA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POST-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запит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BF5B9A9-555F-4C64-9910-9C162CDCA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8892"/>
            <a:ext cx="8100392" cy="6178436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27FE3FB3-F9C6-4167-BCF7-F5A6291B6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243" y="5715461"/>
            <a:ext cx="7950264" cy="36007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A1BDB9F-C53A-47FD-B943-185322E40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1138" y="545832"/>
            <a:ext cx="4580558" cy="5051112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757D08CC-6F6B-439C-AB1D-BB46E79E2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5289" y="1722054"/>
            <a:ext cx="647072" cy="220361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E59F74C-20BD-44D7-8B41-430875E8D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4745" y="1500105"/>
            <a:ext cx="4093600" cy="221949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66989526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UI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uk-UA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POST-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запит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F644BE8-03B2-4F09-8333-D96ADE11F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9625"/>
            <a:ext cx="6220530" cy="6042201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6054AB7-71B2-4D11-9F01-91C603D10B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1052736"/>
            <a:ext cx="3261279" cy="4824536"/>
          </a:xfrm>
          <a:prstGeom prst="rect">
            <a:avLst/>
          </a:prstGeom>
          <a:ln w="38100">
            <a:solidFill>
              <a:srgbClr val="0000FF"/>
            </a:solidFill>
          </a:ln>
        </p:spPr>
      </p:pic>
      <p:sp>
        <p:nvSpPr>
          <p:cNvPr id="26" name="Rectangle 6">
            <a:extLst>
              <a:ext uri="{FF2B5EF4-FFF2-40B4-BE49-F238E27FC236}">
                <a16:creationId xmlns:a16="http://schemas.microsoft.com/office/drawing/2014/main" id="{92B523FF-6ACF-4AAB-B92E-F109C2E745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3562" y="1459665"/>
            <a:ext cx="1518797" cy="348295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90B6BF63-D1FD-4B14-91A3-3D3555E20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4376" y="2671721"/>
            <a:ext cx="1518797" cy="348295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FA1F1C9F-0B77-4E7D-930A-ACF17001E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965" y="6394920"/>
            <a:ext cx="5637179" cy="348295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9" name="Rectangle 6">
            <a:extLst>
              <a:ext uri="{FF2B5EF4-FFF2-40B4-BE49-F238E27FC236}">
                <a16:creationId xmlns:a16="http://schemas.microsoft.com/office/drawing/2014/main" id="{914B6C22-7D35-4EC4-8590-61CF056672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3" y="5703124"/>
            <a:ext cx="1872208" cy="484734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469F8007-02C1-4E8C-825D-8A4417E1F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1864" y="3359906"/>
            <a:ext cx="1277888" cy="1931774"/>
          </a:xfrm>
          <a:prstGeom prst="rect">
            <a:avLst/>
          </a:prstGeom>
          <a:noFill/>
          <a:ln w="47625" cap="sq">
            <a:solidFill>
              <a:schemeClr val="accent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85B9F22A-FC09-4BF8-A40C-DC4A286EC17B}"/>
              </a:ext>
            </a:extLst>
          </p:cNvPr>
          <p:cNvCxnSpPr>
            <a:stCxn id="30" idx="3"/>
          </p:cNvCxnSpPr>
          <p:nvPr/>
        </p:nvCxnSpPr>
        <p:spPr bwMode="auto">
          <a:xfrm flipV="1">
            <a:off x="2339752" y="3020016"/>
            <a:ext cx="3528392" cy="1305777"/>
          </a:xfrm>
          <a:prstGeom prst="straightConnector1">
            <a:avLst/>
          </a:prstGeom>
          <a:solidFill>
            <a:srgbClr val="00B8FF"/>
          </a:solidFill>
          <a:ln w="50800" cap="flat" cmpd="dbl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48852005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0"/>
            <a:ext cx="3635896" cy="80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UI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uk-UA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uk-UA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POST-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запит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31BC32-0B73-4D38-8BC6-C65389651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1" y="-9161"/>
            <a:ext cx="5586255" cy="6858000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603E650A-A2C2-43C5-B1FB-A97B4749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4149080"/>
            <a:ext cx="1800200" cy="189611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6882F4-7C6D-4911-A2A9-0E99E28EE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423" y="1030151"/>
            <a:ext cx="4005982" cy="4991748"/>
          </a:xfrm>
          <a:prstGeom prst="rect">
            <a:avLst/>
          </a:prstGeom>
          <a:ln w="63500">
            <a:solidFill>
              <a:srgbClr val="FF0000"/>
            </a:solidFill>
          </a:ln>
        </p:spPr>
      </p:pic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E865FFBC-49C1-40FE-929E-0C1FC2F907C2}"/>
              </a:ext>
            </a:extLst>
          </p:cNvPr>
          <p:cNvCxnSpPr/>
          <p:nvPr/>
        </p:nvCxnSpPr>
        <p:spPr bwMode="auto">
          <a:xfrm flipV="1">
            <a:off x="1863763" y="3861048"/>
            <a:ext cx="3281660" cy="1316516"/>
          </a:xfrm>
          <a:prstGeom prst="straightConnector1">
            <a:avLst/>
          </a:prstGeom>
          <a:solidFill>
            <a:srgbClr val="00B8FF"/>
          </a:solidFill>
          <a:ln w="50800" cap="flat" cmpd="dbl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9145706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UI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uk-UA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GET-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запит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3969A86-9334-4964-BD20-8B7FDFB29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05" y="784655"/>
            <a:ext cx="8116751" cy="5392917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603E650A-A2C2-43C5-B1FB-A97B4749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688" y="4725144"/>
            <a:ext cx="1008112" cy="57447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095F3FF-922C-4930-9CFB-DD46E9416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76" y="5451358"/>
            <a:ext cx="7316016" cy="57447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1322FD9-411B-42E5-899B-0D92BE994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70" y="2094679"/>
            <a:ext cx="3059033" cy="57447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3257194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UI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uk-UA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GET-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запит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60C8C41-F871-4764-8D87-F3DC7550C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734" y="691108"/>
            <a:ext cx="7046179" cy="6166892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603E650A-A2C2-43C5-B1FB-A97B4749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1680" y="3142556"/>
            <a:ext cx="4608512" cy="3715444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ED7F15-C370-469B-B8E9-F578942E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9663" y="620288"/>
            <a:ext cx="3736894" cy="46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536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0"/>
            <a:ext cx="9036496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UI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uk-UA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GET-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запит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XML-</a:t>
            </a:r>
            <a:r>
              <a:rPr lang="uk-UA" altLang="ru-RU" sz="24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формат відповіді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EA781D-613C-497C-8D20-8E1CB87E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454" y="2514600"/>
            <a:ext cx="7353300" cy="4343400"/>
          </a:xfrm>
          <a:prstGeom prst="rect">
            <a:avLst/>
          </a:prstGeom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603E650A-A2C2-43C5-B1FB-A97B4749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0272" y="6414492"/>
            <a:ext cx="1800200" cy="377594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77B2FB-F943-481E-BC03-184CF4D6DB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715326"/>
            <a:ext cx="6516217" cy="539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704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UI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uk-UA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GET-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запит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(4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4).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</a:t>
            </a:r>
            <a:r>
              <a:rPr lang="uk-UA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404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4F35FC8-4771-4480-A035-2DF9D94BD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919" y="678732"/>
            <a:ext cx="5648325" cy="6257925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603E650A-A2C2-43C5-B1FB-A97B4749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3291336"/>
            <a:ext cx="1440160" cy="28168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EF2746C-2B89-4665-ABDA-A7F1EDA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229200"/>
            <a:ext cx="2987824" cy="170428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1125069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UI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Swagger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Petstore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F271FC-1EB8-4E7E-978A-6227EADBE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5357"/>
            <a:ext cx="5648325" cy="624840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603E650A-A2C2-43C5-B1FB-A97B4749E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04" y="1550218"/>
            <a:ext cx="1440160" cy="28168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0EF2746C-2B89-4665-ABDA-A7F1EDA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08240"/>
            <a:ext cx="5436096" cy="251392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42048877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UI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Swagger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Petstore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Models</a:t>
            </a:r>
            <a:r>
              <a:rPr lang="uk-UA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uk-UA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Category. Pat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50B259-D0F6-4BF1-99F0-601A5AED5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" y="691108"/>
            <a:ext cx="5874730" cy="6191747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0EF2746C-2B89-4665-ABDA-A7F1EDA06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513368"/>
            <a:ext cx="4176464" cy="313976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9550896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i="1" kern="1800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400" b="1" i="1" kern="180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i="1" kern="1800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Specification</a:t>
            </a: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Types and Formats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A2FDC5E-BF49-425C-8C5C-6B0ECAA0E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92881"/>
            <a:ext cx="6804248" cy="6255707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5779191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 vs JSON</a:t>
            </a:r>
            <a:endParaRPr lang="uk-UA" altLang="ru-RU" sz="2400" b="1" i="1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2" y="723922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AFC7F434-2DE1-4CF6-BD48-680E236AA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588" y="553844"/>
            <a:ext cx="9143999" cy="1352850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marL="342900" indent="-34290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Як</a:t>
            </a:r>
            <a:r>
              <a:rPr lang="uk-UA" sz="20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YAML,</a:t>
            </a: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так і </a:t>
            </a:r>
            <a:r>
              <a:rPr lang="uk-UA" sz="2000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е використовують теги розмітки (конструкції з символами </a:t>
            </a:r>
            <a:r>
              <a:rPr lang="en-US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“&lt;” 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та  </a:t>
            </a:r>
            <a:r>
              <a:rPr lang="en-US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“&gt;”</a:t>
            </a:r>
            <a:r>
              <a:rPr lang="uk-UA" sz="20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).</a:t>
            </a:r>
          </a:p>
          <a:p>
            <a:pPr marL="342900" indent="-34290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Загалом, з </a:t>
            </a:r>
            <a:r>
              <a:rPr lang="uk-UA" sz="20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легше працювати ніж із </a:t>
            </a:r>
            <a:r>
              <a:rPr lang="uk-UA" sz="20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оскільки текст із даними можна «звільня</a:t>
            </a: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ти»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від дужок («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{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і «</a:t>
            </a:r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», «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і «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») та ком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«,»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натомість застосовувати подання даних із відступами (ступінчате) .</a:t>
            </a:r>
          </a:p>
          <a:p>
            <a:pPr indent="174625">
              <a:lnSpc>
                <a:spcPct val="107000"/>
              </a:lnSpc>
              <a:spcAft>
                <a:spcPts val="800"/>
              </a:spcAft>
            </a:pP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3FC055E8-7AAA-496E-854A-E07389D54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338" y="2259373"/>
            <a:ext cx="4459266" cy="1352850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Кожен відступ із двома* пробілами відповідає новому рівню (новому об'єкту):</a:t>
            </a:r>
          </a:p>
          <a:p>
            <a:pPr indent="174625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level1:</a:t>
            </a:r>
          </a:p>
          <a:p>
            <a:pPr indent="174625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level2:</a:t>
            </a:r>
          </a:p>
          <a:p>
            <a:pPr indent="174625">
              <a:lnSpc>
                <a:spcPct val="7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level3: ...</a:t>
            </a:r>
            <a:b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(як результат «зникають» фігурні дужки).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542F1A76-BA27-44C5-B506-9CE8C4D2A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283" y="2259374"/>
            <a:ext cx="4637379" cy="1352850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</a:t>
            </a:r>
            <a:endParaRPr lang="uk-UA" sz="18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7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{"level1":{"level2":{"level3":... }}}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769F44B-4D77-4B08-BB2F-76D59ABFA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036" y="3593184"/>
            <a:ext cx="4459267" cy="1512168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</a:t>
            </a:r>
            <a:r>
              <a:rPr lang="uk-UA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Звільнення» від квадратних дужок у списках  (натомість залучається символ дефісу «-»):</a:t>
            </a:r>
          </a:p>
          <a:p>
            <a:pPr lvl="1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uk-UA" sz="18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endParaRPr lang="uk-UA" sz="1800" b="1" dirty="0">
              <a:solidFill>
                <a:srgbClr val="7030A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uk-UA" sz="18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endParaRPr lang="uk-UA" sz="1800" b="1" dirty="0">
              <a:solidFill>
                <a:srgbClr val="7030A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uk-UA" sz="18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endParaRPr lang="uk-UA" sz="1800" b="1" dirty="0">
              <a:solidFill>
                <a:srgbClr val="7030A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DAAB2B47-F4A6-4AA3-A6BE-2FD9FF1B5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622" y="3635747"/>
            <a:ext cx="4637379" cy="1469605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uk-UA" sz="1800" b="1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["</a:t>
            </a:r>
            <a:r>
              <a:rPr lang="uk-UA" sz="18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first</a:t>
            </a: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"</a:t>
            </a:r>
            <a:r>
              <a:rPr lang="uk-UA" sz="18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second</a:t>
            </a: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"</a:t>
            </a:r>
            <a:r>
              <a:rPr lang="uk-UA" sz="1800" b="1" dirty="0" err="1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third</a:t>
            </a: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</a:t>
            </a:r>
          </a:p>
        </p:txBody>
      </p:sp>
      <p:sp>
        <p:nvSpPr>
          <p:cNvPr id="22" name="Text Box 5">
            <a:extLst>
              <a:ext uri="{FF2B5EF4-FFF2-40B4-BE49-F238E27FC236}">
                <a16:creationId xmlns:a16="http://schemas.microsoft.com/office/drawing/2014/main" id="{9DDCB4A0-B433-41AD-BF2B-82C4AE7474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036" y="5081828"/>
            <a:ext cx="4459267" cy="1395413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3. . </a:t>
            </a:r>
            <a:r>
              <a:rPr lang="uk-UA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«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Зникають» також коми «,»:</a:t>
            </a:r>
          </a:p>
          <a:p>
            <a:pPr lvl="1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key1: "value1"</a:t>
            </a:r>
          </a:p>
          <a:p>
            <a:pPr marL="0" lvl="1" indent="428625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key2: "value2"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(Категорична </a:t>
            </a:r>
            <a:r>
              <a:rPr lang="uk-UA" sz="18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рекомендація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у використанні лапок. Але можна без них!)</a:t>
            </a:r>
            <a:b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uk-UA" sz="1800" b="1" dirty="0">
              <a:solidFill>
                <a:srgbClr val="7030A0"/>
              </a:solidFill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3" name="Text Box 5">
            <a:extLst>
              <a:ext uri="{FF2B5EF4-FFF2-40B4-BE49-F238E27FC236}">
                <a16:creationId xmlns:a16="http://schemas.microsoft.com/office/drawing/2014/main" id="{12CA5EE1-2106-4313-A05D-D47FFD066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6621" y="5105352"/>
            <a:ext cx="4637379" cy="1395413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"key1":"value1",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"key2":"value2"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solidFill>
                  <a:srgbClr val="7030A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248645CC-F617-4CA9-9800-D079C65FA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74808" y="1899605"/>
            <a:ext cx="1080120" cy="400992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r>
              <a:rPr lang="uk-UA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 Box 5">
            <a:extLst>
              <a:ext uri="{FF2B5EF4-FFF2-40B4-BE49-F238E27FC236}">
                <a16:creationId xmlns:a16="http://schemas.microsoft.com/office/drawing/2014/main" id="{F9C64A6B-CEE7-4B07-8DF2-7532B3BF0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2283" y="1899606"/>
            <a:ext cx="1087348" cy="400991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" name="Text Box 5">
            <a:extLst>
              <a:ext uri="{FF2B5EF4-FFF2-40B4-BE49-F238E27FC236}">
                <a16:creationId xmlns:a16="http://schemas.microsoft.com/office/drawing/2014/main" id="{74BCA076-6D8F-493E-9D71-FC79BA059F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347" y="6477240"/>
            <a:ext cx="6679579" cy="380759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50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(*)</a:t>
            </a:r>
            <a:r>
              <a:rPr lang="uk-U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Відступи можуть бути більшими за розміром, але однаковими</a:t>
            </a:r>
            <a:br>
              <a:rPr lang="uk-UA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uk-UA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для полів об'єктів одного рівня</a:t>
            </a:r>
          </a:p>
        </p:txBody>
      </p:sp>
    </p:spTree>
    <p:extLst>
      <p:ext uri="{BB962C8B-B14F-4D97-AF65-F5344CB8AC3E}">
        <p14:creationId xmlns:p14="http://schemas.microsoft.com/office/powerpoint/2010/main" val="61965726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Inspector</a:t>
            </a:r>
            <a:endParaRPr lang="en-US" sz="2400" b="1" i="0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F61085-AD95-4A7A-99C4-7C74F038D1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31395"/>
            <a:ext cx="8369143" cy="6223428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1917304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Codegen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https://swagger.io/tools/swagger-codegen/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C84B9F-0F27-4438-8664-A14D127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08"/>
            <a:ext cx="7020272" cy="6166892"/>
          </a:xfrm>
          <a:prstGeom prst="rect">
            <a:avLst/>
          </a:prstGeom>
          <a:solidFill>
            <a:srgbClr val="00B050"/>
          </a:solidFill>
          <a:ln w="50800">
            <a:solidFill>
              <a:srgbClr val="00B050"/>
            </a:solidFill>
          </a:ln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43AAF01-172C-4FBC-8272-A0595EBE2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960" y="790953"/>
            <a:ext cx="3836040" cy="4991933"/>
          </a:xfrm>
          <a:prstGeom prst="rect">
            <a:avLst/>
          </a:prstGeom>
          <a:ln w="50800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6102155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Codegen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https://swagger.io/tools/swagger-codegen/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1C84B9F-0F27-4438-8664-A14D127B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08"/>
            <a:ext cx="6228184" cy="6166892"/>
          </a:xfrm>
          <a:prstGeom prst="rect">
            <a:avLst/>
          </a:prstGeom>
          <a:ln w="50800">
            <a:solidFill>
              <a:srgbClr val="00B050"/>
            </a:solidFill>
          </a:ln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81AF859-C8E4-49F6-A888-8054C234D4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809049"/>
            <a:ext cx="6312718" cy="6050218"/>
          </a:xfrm>
          <a:prstGeom prst="rect">
            <a:avLst/>
          </a:prstGeom>
          <a:ln w="50800">
            <a:solidFill>
              <a:srgbClr val="00B050"/>
            </a:solidFill>
          </a:ln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F75EED58-937A-49FE-BCD3-7F67B38E4B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29" y="4221355"/>
            <a:ext cx="1527244" cy="41907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941367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Codegen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https://swagger.io/tools/swagger-codegen/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7F383D-D67C-43B5-88FD-0F290B55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08"/>
            <a:ext cx="6863154" cy="616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32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Codegen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(4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4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https://github.com/swagger-api/swagger-codegen</a:t>
            </a:r>
            <a:endParaRPr lang="uk-UA" altLang="ru-RU" sz="24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7F383D-D67C-43B5-88FD-0F290B55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08"/>
            <a:ext cx="4283968" cy="3849363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0FA9193-0D05-48CB-B752-F232842A7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422" y="1133475"/>
            <a:ext cx="7210241" cy="5534297"/>
          </a:xfrm>
          <a:prstGeom prst="rect">
            <a:avLst/>
          </a:prstGeom>
          <a:noFill/>
          <a:ln w="50800">
            <a:solidFill>
              <a:srgbClr val="0000FF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A3117BD-1BFE-4449-AEAE-051C97F81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695926"/>
            <a:ext cx="951179" cy="31911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6552D25-917B-48EF-962C-5691280A9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16" y="3861048"/>
            <a:ext cx="2816684" cy="2996952"/>
          </a:xfrm>
          <a:prstGeom prst="rect">
            <a:avLst/>
          </a:prstGeom>
          <a:ln w="50800">
            <a:solidFill>
              <a:schemeClr val="accent6"/>
            </a:solidFill>
          </a:ln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1F00DC03-31A9-46CD-A556-9FFC6ADB25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6770" y="6031905"/>
            <a:ext cx="951179" cy="31911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762782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Swagger. Swagger </a:t>
            </a:r>
            <a:r>
              <a:rPr lang="en-US" altLang="ru-RU" sz="2400" b="1" i="1" dirty="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Codegen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(5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5)</a:t>
            </a:r>
            <a:r>
              <a:rPr lang="en-US" sz="24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spcBef>
                <a:spcPct val="0"/>
              </a:spcBef>
              <a:buClrTx/>
            </a:pPr>
            <a: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https://github.com/swagger-api/swagger-codegen/search?l=java</a:t>
            </a:r>
            <a:endParaRPr lang="uk-UA" altLang="ru-RU" sz="20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479F5F7-2E10-4BC9-8761-0CD0BE04D1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0079"/>
            <a:ext cx="9036496" cy="6158205"/>
          </a:xfrm>
          <a:prstGeom prst="rect">
            <a:avLst/>
          </a:prstGeom>
        </p:spPr>
      </p:pic>
      <p:sp>
        <p:nvSpPr>
          <p:cNvPr id="11" name="Rectangle 6">
            <a:extLst>
              <a:ext uri="{FF2B5EF4-FFF2-40B4-BE49-F238E27FC236}">
                <a16:creationId xmlns:a16="http://schemas.microsoft.com/office/drawing/2014/main" id="{9E57AC67-BC6F-4CDF-9F5A-709A22123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302" y="5405713"/>
            <a:ext cx="951179" cy="31911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EE9AFBB1-07DD-4452-90B7-051887E8E7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376" y="1196752"/>
            <a:ext cx="1146752" cy="31911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09034914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80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75000"/>
              </a:lnSpc>
              <a:spcBef>
                <a:spcPct val="0"/>
              </a:spcBef>
              <a:buClrTx/>
            </a:pPr>
            <a:r>
              <a:rPr lang="en-US" sz="28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API Specification Annotations </a:t>
            </a:r>
            <a:r>
              <a:rPr lang="uk-UA" sz="28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8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1/3</a:t>
            </a:r>
            <a:r>
              <a:rPr lang="uk-UA" sz="28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  <a:buClrTx/>
            </a:pPr>
            <a: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https://github.com/swagger-api/swagger-core/wiki/</a:t>
            </a:r>
            <a:b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Swagger-2.X---Annotations</a:t>
            </a:r>
            <a:endParaRPr lang="uk-UA" altLang="ru-RU" sz="20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B83DF42-41CA-4F47-AAC1-C553B1D14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123" y="775316"/>
            <a:ext cx="6953250" cy="3600450"/>
          </a:xfrm>
          <a:prstGeom prst="rect">
            <a:avLst/>
          </a:prstGeom>
          <a:ln w="50800">
            <a:solidFill>
              <a:srgbClr val="92D050"/>
            </a:solidFill>
          </a:ln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C26BE0D-3065-486A-85E7-9BA33079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0382" y="1484784"/>
            <a:ext cx="5210713" cy="5373216"/>
          </a:xfrm>
          <a:prstGeom prst="rect">
            <a:avLst/>
          </a:prstGeom>
          <a:ln w="50800">
            <a:solidFill>
              <a:srgbClr val="92D050"/>
            </a:solidFill>
          </a:ln>
        </p:spPr>
      </p:pic>
    </p:spTree>
    <p:extLst>
      <p:ext uri="{BB962C8B-B14F-4D97-AF65-F5344CB8AC3E}">
        <p14:creationId xmlns:p14="http://schemas.microsoft.com/office/powerpoint/2010/main" val="38049917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184671B-FB76-4C22-8BF9-A2E309DAC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3" y="797220"/>
            <a:ext cx="8316417" cy="5976655"/>
          </a:xfrm>
          <a:prstGeom prst="rect">
            <a:avLst/>
          </a:prstGeom>
          <a:ln w="50800">
            <a:solidFill>
              <a:srgbClr val="92D050"/>
            </a:solidFill>
          </a:ln>
        </p:spPr>
      </p:pic>
      <p:sp>
        <p:nvSpPr>
          <p:cNvPr id="8" name="Text Box 3">
            <a:extLst>
              <a:ext uri="{FF2B5EF4-FFF2-40B4-BE49-F238E27FC236}">
                <a16:creationId xmlns:a16="http://schemas.microsoft.com/office/drawing/2014/main" id="{7140663F-DFC7-4515-B44A-E8FE45A8F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80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75000"/>
              </a:lnSpc>
              <a:spcBef>
                <a:spcPct val="0"/>
              </a:spcBef>
              <a:buClrTx/>
            </a:pPr>
            <a:r>
              <a:rPr lang="en-US" sz="28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API Specification Annotations </a:t>
            </a:r>
            <a:r>
              <a:rPr lang="uk-UA" sz="28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8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2/3</a:t>
            </a:r>
            <a:r>
              <a:rPr lang="uk-UA" sz="28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  <a:buClrTx/>
            </a:pPr>
            <a: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https://github.com/swagger-api/swagger-core/wiki/</a:t>
            </a:r>
            <a:b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Swagger-2.X---Annotations</a:t>
            </a:r>
            <a:endParaRPr lang="uk-UA" altLang="ru-RU" sz="20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91119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6D6A86C-C87C-4A64-9890-D32E6DA49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5" y="831346"/>
            <a:ext cx="9110935" cy="5472608"/>
          </a:xfrm>
          <a:prstGeom prst="rect">
            <a:avLst/>
          </a:prstGeom>
          <a:solidFill>
            <a:srgbClr val="CCFFFF"/>
          </a:solidFill>
          <a:ln w="50800">
            <a:solidFill>
              <a:srgbClr val="92D050"/>
            </a:solidFill>
          </a:ln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AB4A08C3-B6E1-49B5-9C78-14E4F62531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806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75000"/>
              </a:lnSpc>
              <a:spcBef>
                <a:spcPct val="0"/>
              </a:spcBef>
              <a:buClrTx/>
            </a:pPr>
            <a:r>
              <a:rPr lang="en-US" sz="28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 API Specification Annotations </a:t>
            </a:r>
            <a:r>
              <a:rPr lang="uk-UA" sz="28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8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3/3</a:t>
            </a:r>
            <a:r>
              <a:rPr lang="uk-UA" sz="28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en-US" sz="2800" b="1" i="0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US" sz="28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75000"/>
              </a:lnSpc>
              <a:spcBef>
                <a:spcPct val="0"/>
              </a:spcBef>
              <a:buClrTx/>
            </a:pPr>
            <a: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https://github.com/swagger-api/swagger-core/wiki/</a:t>
            </a:r>
            <a:b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ru-RU" sz="2000" b="1" dirty="0">
                <a:solidFill>
                  <a:srgbClr val="0000FF"/>
                </a:solidFill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Swagger-2.X---Annotations</a:t>
            </a:r>
            <a:endParaRPr lang="uk-UA" altLang="ru-RU" sz="2000" b="1" dirty="0">
              <a:solidFill>
                <a:srgbClr val="0000FF"/>
              </a:solidFill>
              <a:latin typeface="Consolas" panose="020B0609020204030204" pitchFamily="49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87111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</a:t>
            </a:r>
            <a:r>
              <a:rPr lang="en-US" altLang="ru-RU" sz="2400" b="1" i="1" dirty="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Codegen</a:t>
            </a:r>
            <a:r>
              <a:rPr lang="en-US" altLang="ru-RU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Generator</a:t>
            </a: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7C482C-A7AD-4D8B-A72B-6A4A6BC16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7172"/>
            <a:ext cx="7820596" cy="3084416"/>
          </a:xfrm>
          <a:prstGeom prst="rect">
            <a:avLst/>
          </a:prstGeom>
          <a:ln w="63500">
            <a:solidFill>
              <a:schemeClr val="accent5">
                <a:lumMod val="50000"/>
              </a:schemeClr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3573FB8-8863-4E99-8EDD-C7BF8F2F1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83" y="3332677"/>
            <a:ext cx="7679576" cy="3525323"/>
          </a:xfrm>
          <a:prstGeom prst="rect">
            <a:avLst/>
          </a:prstGeom>
          <a:ln w="63500">
            <a:solidFill>
              <a:schemeClr val="accent5">
                <a:lumMod val="50000"/>
              </a:schemeClr>
            </a:solidFill>
          </a:ln>
        </p:spPr>
      </p:pic>
      <p:sp>
        <p:nvSpPr>
          <p:cNvPr id="11" name="Text Box 5">
            <a:extLst>
              <a:ext uri="{FF2B5EF4-FFF2-40B4-BE49-F238E27FC236}">
                <a16:creationId xmlns:a16="http://schemas.microsoft.com/office/drawing/2014/main" id="{B69A0A35-7EA9-4E48-BC8F-7C257F63C1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5824602"/>
            <a:ext cx="4584659" cy="1033397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implement a Spring-based server stub using </a:t>
            </a:r>
            <a:r>
              <a:rPr lang="en-US" sz="200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en-US" sz="20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Generator via its maven plugin.</a:t>
            </a:r>
            <a:endParaRPr lang="uk-UA" sz="2000" dirty="0">
              <a:solidFill>
                <a:srgbClr val="7030A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4160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 vs JSON</a:t>
            </a:r>
            <a:endParaRPr lang="uk-UA" altLang="ru-RU" sz="2400" b="1" i="1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2" y="723922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3FC055E8-7AAA-496E-854A-E07389D54C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7" y="642831"/>
            <a:ext cx="4459266" cy="2400851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Tom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IX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33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542F1A76-BA27-44C5-B506-9CE8C4D2A3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5268" y="642832"/>
            <a:ext cx="4637379" cy="2400850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  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  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Tom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},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{  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":“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IX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33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</p:txBody>
      </p:sp>
      <p:sp>
        <p:nvSpPr>
          <p:cNvPr id="20" name="Text Box 5">
            <a:extLst>
              <a:ext uri="{FF2B5EF4-FFF2-40B4-BE49-F238E27FC236}">
                <a16:creationId xmlns:a16="http://schemas.microsoft.com/office/drawing/2014/main" id="{0769F44B-4D77-4B08-BB2F-76D59ABFA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879" y="3272505"/>
            <a:ext cx="2627783" cy="3396855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names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Tom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Kate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Lucy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Ann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Jim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hobbies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hiking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skating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skiing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swimming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biking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drawing</a:t>
            </a: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Text Box 5">
            <a:extLst>
              <a:ext uri="{FF2B5EF4-FFF2-40B4-BE49-F238E27FC236}">
                <a16:creationId xmlns:a16="http://schemas.microsoft.com/office/drawing/2014/main" id="{DAAB2B47-F4A6-4AA3-A6BE-2FD9FF1B5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27784" y="3272505"/>
            <a:ext cx="6557703" cy="1308623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names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 ["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Tom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Kate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Lucy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Ann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Jim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"],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hobbies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":["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hiking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skating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skiing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  <a:b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swimming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biking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drawing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25" name="Text Box 5">
            <a:extLst>
              <a:ext uri="{FF2B5EF4-FFF2-40B4-BE49-F238E27FC236}">
                <a16:creationId xmlns:a16="http://schemas.microsoft.com/office/drawing/2014/main" id="{248645CC-F617-4CA9-9800-D079C65FA8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7793" y="2671341"/>
            <a:ext cx="1080120" cy="366394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r>
              <a:rPr lang="uk-UA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 Box 5">
            <a:extLst>
              <a:ext uri="{FF2B5EF4-FFF2-40B4-BE49-F238E27FC236}">
                <a16:creationId xmlns:a16="http://schemas.microsoft.com/office/drawing/2014/main" id="{F9C64A6B-CEE7-4B07-8DF2-7532B3BF0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5656" y="2654675"/>
            <a:ext cx="1087348" cy="366393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 Box 5">
            <a:extLst>
              <a:ext uri="{FF2B5EF4-FFF2-40B4-BE49-F238E27FC236}">
                <a16:creationId xmlns:a16="http://schemas.microsoft.com/office/drawing/2014/main" id="{F396A1BD-9CE0-49F9-B1AC-C95B42A5B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8482" y="6268367"/>
            <a:ext cx="1080120" cy="400992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r>
              <a:rPr lang="uk-UA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 Box 5">
            <a:extLst>
              <a:ext uri="{FF2B5EF4-FFF2-40B4-BE49-F238E27FC236}">
                <a16:creationId xmlns:a16="http://schemas.microsoft.com/office/drawing/2014/main" id="{CDF30F1D-62CE-4DAD-9923-331B2175F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8139" y="4175477"/>
            <a:ext cx="1087348" cy="400991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i="1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69D6D32E-9593-46BC-8C84-61C7ACAD0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8602" y="5360736"/>
            <a:ext cx="6557703" cy="1308623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names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["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Tom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Kate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Lucy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Ann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Bob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Jim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hobbies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:["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hiking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skating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skiing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</a:t>
            </a:r>
            <a:b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swimming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biking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</a:t>
            </a:r>
            <a:r>
              <a:rPr lang="uk-UA" sz="18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drawing</a:t>
            </a:r>
            <a:r>
              <a:rPr lang="uk-UA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"]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0"/>
              </a:spcAft>
            </a:pPr>
            <a:endParaRPr lang="uk-UA" sz="1800" b="1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4" name="Text Box 5">
            <a:extLst>
              <a:ext uri="{FF2B5EF4-FFF2-40B4-BE49-F238E27FC236}">
                <a16:creationId xmlns:a16="http://schemas.microsoft.com/office/drawing/2014/main" id="{A70AD242-D788-4AF6-A9A3-496BB7A695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71728" y="6268367"/>
            <a:ext cx="1080120" cy="400992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r>
              <a:rPr lang="uk-UA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80458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Проєкт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серверний </a:t>
            </a:r>
            <a:r>
              <a:rPr lang="uk-UA" sz="2400" b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стаб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та</a:t>
            </a:r>
            <a:b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pom.xml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фрагмент із плагіном генерації)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0C1A84A-CACD-436F-BB53-7B8E6A75D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9730"/>
            <a:ext cx="9144000" cy="5704885"/>
          </a:xfrm>
          <a:prstGeom prst="rect">
            <a:avLst/>
          </a:prstGeom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212F0B47-9EA6-476C-91CC-27C9F27B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3645024"/>
            <a:ext cx="3988839" cy="1152128"/>
          </a:xfrm>
          <a:prstGeom prst="rect">
            <a:avLst/>
          </a:prstGeom>
          <a:solidFill>
            <a:srgbClr val="FFFF99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uk-UA" sz="18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sz="18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How to implement a Spring-based server stub using </a:t>
            </a:r>
            <a:r>
              <a:rPr lang="en-US" sz="180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en-US" sz="1800" i="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Generator via its maven plugin.</a:t>
            </a:r>
            <a:endParaRPr lang="uk-UA" sz="1800" dirty="0">
              <a:solidFill>
                <a:srgbClr val="7030A0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432082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288" y="0"/>
            <a:ext cx="1979712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Проєкт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&amp;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pom.xml 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887E7D47-7484-4020-BEEE-C414DA9DC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1004"/>
            <a:ext cx="7164288" cy="6839172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sz="9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9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sz="9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9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 </a:t>
            </a:r>
            <a:r>
              <a:rPr lang="en-US" sz="9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9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"http://maven.apache.org/POM/4.0.0" </a:t>
            </a:r>
            <a:r>
              <a:rPr lang="en-US" sz="9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xmlns:xsi</a:t>
            </a:r>
            <a:r>
              <a:rPr lang="en-US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9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"http://www.w3.org/2001/XMLSchema-instance" </a:t>
            </a:r>
            <a:r>
              <a:rPr lang="en-US" sz="900" i="1" dirty="0" err="1">
                <a:solidFill>
                  <a:srgbClr val="7F007F"/>
                </a:solidFill>
                <a:latin typeface="Consolas" panose="020B0609020204030204" pitchFamily="49" charset="0"/>
              </a:rPr>
              <a:t>xsi:schemaLocation</a:t>
            </a:r>
            <a:r>
              <a:rPr lang="en-US" sz="9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sz="9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"http://maven.apache.org/POM/4.0.0 https://maven.apache.org/xsd/maven-4.0.0.xsd"</a:t>
            </a:r>
            <a:r>
              <a:rPr lang="en-US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modelVersion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4.0.0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modelVersion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com.ttp.api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server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0.0.1-SNAPSHOT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spring-boot-starter-web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2.5.3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ch.qos.logback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logback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-classic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1.3.0-alpha6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org.springframework.data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spring-data-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jpa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2.5.3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sz="900" dirty="0" err="1">
                <a:solidFill>
                  <a:srgbClr val="3F5FBF"/>
                </a:solidFill>
                <a:latin typeface="Consolas" panose="020B0609020204030204" pitchFamily="49" charset="0"/>
              </a:rPr>
              <a:t>JobRunr</a:t>
            </a:r>
            <a:r>
              <a:rPr lang="en-US" sz="900" dirty="0">
                <a:solidFill>
                  <a:srgbClr val="3F5FBF"/>
                </a:solidFill>
                <a:latin typeface="Consolas" panose="020B0609020204030204" pitchFamily="49" charset="0"/>
              </a:rPr>
              <a:t> --&gt;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org.jobrunr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jobrunr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-spring-boot-starter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jobrunr.version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3F5FBF"/>
                </a:solidFill>
                <a:latin typeface="Consolas" panose="020B0609020204030204" pitchFamily="49" charset="0"/>
              </a:rPr>
              <a:t>&lt;!-- </a:t>
            </a:r>
            <a:r>
              <a:rPr lang="en-US" sz="900" u="sng" dirty="0" err="1">
                <a:solidFill>
                  <a:srgbClr val="3F5FBF"/>
                </a:solidFill>
                <a:latin typeface="Consolas" panose="020B0609020204030204" pitchFamily="49" charset="0"/>
              </a:rPr>
              <a:t>openapi</a:t>
            </a:r>
            <a:r>
              <a:rPr lang="en-US" sz="900" u="sng" dirty="0">
                <a:solidFill>
                  <a:srgbClr val="3F5FBF"/>
                </a:solidFill>
                <a:latin typeface="Consolas" panose="020B0609020204030204" pitchFamily="49" charset="0"/>
              </a:rPr>
              <a:t> --&gt;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org.openapitools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openapi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-generator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openapi-generator.version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org.openapitools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jackson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databind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-nullable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jackson-databind.version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io.springfox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springfox-swagger2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springfox.version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org.springframework.boot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spring-boot-starter-test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2.5.3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org.awaitility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awaitility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awaitility.version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test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scope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endParaRPr lang="uk-UA" sz="900" dirty="0">
              <a:latin typeface="Consolas" panose="020B0609020204030204" pitchFamily="49" charset="0"/>
            </a:endParaRP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build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plugins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plugin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org.openapitools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openapi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-generator-maven-plugin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openapi-generator.version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executions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execution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goals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goal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generate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goal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goals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inputSpec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${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project.basedir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}/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/main/resources/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contacts.yml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inputSpec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generatorName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spring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generatorName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apiPackage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com.ttp.api.api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apiPackage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modelPackage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com.ttp.api.model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modelPackage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supportingFilesToGenerate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ApiUtil.java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supportingFilesToGenerate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configOptions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delegatePattern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delegatePattern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configOptions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execution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executions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plugin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plugins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build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endParaRPr lang="uk-UA" sz="900" dirty="0">
              <a:latin typeface="Consolas" panose="020B0609020204030204" pitchFamily="49" charset="0"/>
            </a:endParaRP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properties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jobrunr.version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3.1.1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jobrunr.version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awaitility.version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4.0.3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awaitility.version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it-IT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it-IT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it-IT" sz="900" dirty="0">
                <a:solidFill>
                  <a:srgbClr val="3F7F7F"/>
                </a:solidFill>
                <a:latin typeface="Consolas" panose="020B0609020204030204" pitchFamily="49" charset="0"/>
              </a:rPr>
              <a:t>openapi-generator.version</a:t>
            </a:r>
            <a:r>
              <a:rPr lang="it-IT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it-IT" sz="900" dirty="0">
                <a:solidFill>
                  <a:srgbClr val="000000"/>
                </a:solidFill>
                <a:latin typeface="Consolas" panose="020B0609020204030204" pitchFamily="49" charset="0"/>
              </a:rPr>
              <a:t>5.1.0</a:t>
            </a:r>
            <a:r>
              <a:rPr lang="it-IT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it-IT" sz="900" dirty="0">
                <a:solidFill>
                  <a:srgbClr val="3F7F7F"/>
                </a:solidFill>
                <a:latin typeface="Consolas" panose="020B0609020204030204" pitchFamily="49" charset="0"/>
              </a:rPr>
              <a:t>openapi-generator.version</a:t>
            </a:r>
            <a:r>
              <a:rPr lang="it-IT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spring.data.version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2.4.5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spring.data.version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jackson-databind.version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0.2.1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jackson-databind.version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sv-SE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sv-SE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sv-SE" sz="900" dirty="0">
                <a:solidFill>
                  <a:srgbClr val="3F7F7F"/>
                </a:solidFill>
                <a:latin typeface="Consolas" panose="020B0609020204030204" pitchFamily="49" charset="0"/>
              </a:rPr>
              <a:t>springfox.version</a:t>
            </a:r>
            <a:r>
              <a:rPr lang="sv-SE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sv-SE" sz="900" dirty="0">
                <a:solidFill>
                  <a:srgbClr val="000000"/>
                </a:solidFill>
                <a:latin typeface="Consolas" panose="020B0609020204030204" pitchFamily="49" charset="0"/>
              </a:rPr>
              <a:t>2.9.2</a:t>
            </a:r>
            <a:r>
              <a:rPr lang="sv-SE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sv-SE" sz="900" dirty="0">
                <a:solidFill>
                  <a:srgbClr val="3F7F7F"/>
                </a:solidFill>
                <a:latin typeface="Consolas" panose="020B0609020204030204" pitchFamily="49" charset="0"/>
              </a:rPr>
              <a:t>springfox.version</a:t>
            </a:r>
            <a:r>
              <a:rPr lang="sv-SE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maven.compiler.source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9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maven.compiler.source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maven.compiler.target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9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 err="1">
                <a:solidFill>
                  <a:srgbClr val="3F7F7F"/>
                </a:solidFill>
                <a:latin typeface="Consolas" panose="020B0609020204030204" pitchFamily="49" charset="0"/>
              </a:rPr>
              <a:t>maven.compiler.target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properties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45000"/>
              </a:lnSpc>
              <a:spcBef>
                <a:spcPts val="0"/>
              </a:spcBef>
            </a:pPr>
            <a:endParaRPr lang="uk-UA" sz="900" dirty="0">
              <a:latin typeface="Consolas" panose="020B0609020204030204" pitchFamily="49" charset="0"/>
            </a:endParaRPr>
          </a:p>
          <a:p>
            <a:pPr algn="l">
              <a:lnSpc>
                <a:spcPct val="45000"/>
              </a:lnSpc>
              <a:spcBef>
                <a:spcPts val="0"/>
              </a:spcBef>
            </a:pP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uk-UA" sz="900" u="sng" dirty="0">
              <a:solidFill>
                <a:schemeClr val="accent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114A3FF-0882-47C8-A2CA-053AA6251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03"/>
            <a:ext cx="3131840" cy="3418483"/>
          </a:xfrm>
          <a:prstGeom prst="rect">
            <a:avLst/>
          </a:prstGeom>
          <a:ln w="50800">
            <a:solidFill>
              <a:schemeClr val="accent1"/>
            </a:solidFill>
          </a:ln>
        </p:spPr>
      </p:pic>
      <p:sp>
        <p:nvSpPr>
          <p:cNvPr id="8" name="Text Box 5">
            <a:extLst>
              <a:ext uri="{FF2B5EF4-FFF2-40B4-BE49-F238E27FC236}">
                <a16:creationId xmlns:a16="http://schemas.microsoft.com/office/drawing/2014/main" id="{CE48C4FE-A6C3-4B8A-8BC1-9EE75CD52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11760" y="1479729"/>
            <a:ext cx="6732240" cy="5357267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uk-UA" sz="1600" dirty="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plugin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org.openapitools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groupId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openapi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-generator-maven-plugin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artifactId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${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openapi-generator.version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version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executions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execution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goals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goal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generate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goal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goals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inputSpec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${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project.basedir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}/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src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/main/resources/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contacts.yml</a:t>
            </a:r>
            <a:endParaRPr lang="en-US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inputSpec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generatorName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spring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generatorName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apiPackage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com.ttp.api.api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apiPackage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modelPackage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com.ttp.api.model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modelPackage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supportingFilesToGenerate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 ApiUtil.java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supportingFilesToGenerate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uk-U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configOptions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uk-UA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delegatePattern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delegatePattern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uk-UA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configOptions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configuration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execution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executions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sz="1600" dirty="0">
                <a:solidFill>
                  <a:srgbClr val="3F7F7F"/>
                </a:solidFill>
                <a:latin typeface="Consolas" panose="020B0609020204030204" pitchFamily="49" charset="0"/>
              </a:rPr>
              <a:t>plugin</a:t>
            </a:r>
            <a:r>
              <a:rPr lang="en-US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75000"/>
              </a:lnSpc>
              <a:spcBef>
                <a:spcPts val="0"/>
              </a:spcBef>
            </a:pPr>
            <a:endParaRPr lang="uk-UA" sz="1600" u="sng" dirty="0">
              <a:solidFill>
                <a:schemeClr val="accent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B27EE7C-5657-4423-B1AA-0B6661955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57" y="3367220"/>
            <a:ext cx="6019939" cy="540901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2C74AA18-5AD3-4A47-A6B6-ACC42FD05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57" y="4156359"/>
            <a:ext cx="6019939" cy="66616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14A7F542-3562-485B-BEA0-A59E1CD3D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467" y="1500842"/>
            <a:ext cx="1969269" cy="192815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F009A8F6-306A-4F9D-B4D8-6E0D40B12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6470602"/>
            <a:ext cx="3923928" cy="366394"/>
          </a:xfrm>
          <a:prstGeom prst="rect">
            <a:avLst/>
          </a:prstGeom>
          <a:solidFill>
            <a:srgbClr val="FFFF99"/>
          </a:solidFill>
          <a:ln w="38100" cap="sq">
            <a:solidFill>
              <a:srgbClr val="FF006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1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</a:t>
            </a:r>
            <a:r>
              <a:rPr lang="uk-UA" sz="16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pom.xml</a:t>
            </a:r>
            <a:r>
              <a:rPr lang="uk-UA" sz="16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(фрагмент із плагіном)</a:t>
            </a:r>
            <a:endParaRPr lang="uk-UA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DBA41D14-A799-465E-BBEC-423952331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3688" y="7506"/>
            <a:ext cx="1393870" cy="549117"/>
          </a:xfrm>
          <a:prstGeom prst="rect">
            <a:avLst/>
          </a:prstGeom>
          <a:solidFill>
            <a:srgbClr val="FFFF99"/>
          </a:solidFill>
          <a:ln w="38100" cap="sq">
            <a:solidFill>
              <a:schemeClr val="accent5">
                <a:lumMod val="50000"/>
              </a:schemeClr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1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Структура </a:t>
            </a:r>
            <a:r>
              <a:rPr lang="uk-UA" sz="1600" dirty="0" err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проєкта</a:t>
            </a:r>
            <a:endParaRPr lang="uk-UA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Text Box 5">
            <a:extLst>
              <a:ext uri="{FF2B5EF4-FFF2-40B4-BE49-F238E27FC236}">
                <a16:creationId xmlns:a16="http://schemas.microsoft.com/office/drawing/2014/main" id="{ED63E89D-43C1-49B2-AA6B-335D2D9E85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8858" y="337508"/>
            <a:ext cx="1979712" cy="549117"/>
          </a:xfrm>
          <a:prstGeom prst="rect">
            <a:avLst/>
          </a:prstGeom>
          <a:solidFill>
            <a:srgbClr val="FFFF99"/>
          </a:solidFill>
          <a:ln w="38100" cap="sq">
            <a:solidFill>
              <a:schemeClr val="accent6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1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</a:t>
            </a:r>
            <a:r>
              <a:rPr lang="uk-UA" sz="16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pom.xml</a:t>
            </a:r>
            <a:r>
              <a:rPr lang="uk-UA" sz="16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6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(повністю)</a:t>
            </a:r>
            <a:endParaRPr lang="uk-UA" sz="16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6">
            <a:extLst>
              <a:ext uri="{FF2B5EF4-FFF2-40B4-BE49-F238E27FC236}">
                <a16:creationId xmlns:a16="http://schemas.microsoft.com/office/drawing/2014/main" id="{3CA5EF46-15DF-43CF-B0A6-AA6F537FE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345554"/>
            <a:ext cx="1547664" cy="387071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4780613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87008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Специфікація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contacts.yml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 </a:t>
            </a:r>
            <a:r>
              <a:rPr lang="uk-UA" sz="2400" b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кодогенерація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стабу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(1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/2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 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F0B2110-8A36-49DA-B80A-63798D04C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" y="550269"/>
            <a:ext cx="8503447" cy="6329785"/>
          </a:xfrm>
          <a:prstGeom prst="rect">
            <a:avLst/>
          </a:prstGeom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1C274D53-BCE7-49B5-BBB3-DB1F4387F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01" y="1381253"/>
            <a:ext cx="3660078" cy="4362723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7" name="Rectangle 6">
            <a:extLst>
              <a:ext uri="{FF2B5EF4-FFF2-40B4-BE49-F238E27FC236}">
                <a16:creationId xmlns:a16="http://schemas.microsoft.com/office/drawing/2014/main" id="{65BADFB4-9439-4608-857B-0EAB453B5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892" y="5225663"/>
            <a:ext cx="3063348" cy="1632337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" name="Овал 3">
            <a:extLst>
              <a:ext uri="{FF2B5EF4-FFF2-40B4-BE49-F238E27FC236}">
                <a16:creationId xmlns:a16="http://schemas.microsoft.com/office/drawing/2014/main" id="{B7CD2CE1-FACB-4AB4-B616-7DB265FE59EA}"/>
              </a:ext>
            </a:extLst>
          </p:cNvPr>
          <p:cNvSpPr/>
          <p:nvPr/>
        </p:nvSpPr>
        <p:spPr bwMode="auto">
          <a:xfrm>
            <a:off x="341313" y="5227251"/>
            <a:ext cx="774303" cy="361989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F6E3B9B9-DEFE-4DAB-8D03-2C9CE93CABB4}"/>
              </a:ext>
            </a:extLst>
          </p:cNvPr>
          <p:cNvSpPr/>
          <p:nvPr/>
        </p:nvSpPr>
        <p:spPr bwMode="auto">
          <a:xfrm>
            <a:off x="3707904" y="6126736"/>
            <a:ext cx="1368152" cy="361989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EBC4A880-09E2-4633-8C5A-29340D4CB5CE}"/>
              </a:ext>
            </a:extLst>
          </p:cNvPr>
          <p:cNvSpPr/>
          <p:nvPr/>
        </p:nvSpPr>
        <p:spPr bwMode="auto">
          <a:xfrm>
            <a:off x="3712601" y="6622090"/>
            <a:ext cx="1368152" cy="361989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891189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98F9986-A6D2-4CEB-ABA8-ED3FE419D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1382" y="596831"/>
            <a:ext cx="3919686" cy="50123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1ADA3E-E75A-404F-BFC5-E952BE00A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2410" y="704190"/>
            <a:ext cx="5193791" cy="5357267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DAC7E6F7-A993-4C48-8075-FF2C71C13FAD}"/>
              </a:ext>
            </a:extLst>
          </p:cNvPr>
          <p:cNvCxnSpPr/>
          <p:nvPr/>
        </p:nvCxnSpPr>
        <p:spPr bwMode="auto">
          <a:xfrm flipV="1">
            <a:off x="4170931" y="1185378"/>
            <a:ext cx="1800200" cy="1526436"/>
          </a:xfrm>
          <a:prstGeom prst="straightConnector1">
            <a:avLst/>
          </a:prstGeom>
          <a:solidFill>
            <a:srgbClr val="00B8FF"/>
          </a:solidFill>
          <a:ln w="50800" cap="flat" cmpd="dbl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4AC80E09-AC3F-4FAD-8613-69B221D010CF}"/>
              </a:ext>
            </a:extLst>
          </p:cNvPr>
          <p:cNvCxnSpPr/>
          <p:nvPr/>
        </p:nvCxnSpPr>
        <p:spPr bwMode="auto">
          <a:xfrm flipV="1">
            <a:off x="4170931" y="2619605"/>
            <a:ext cx="1800200" cy="908907"/>
          </a:xfrm>
          <a:prstGeom prst="straightConnector1">
            <a:avLst/>
          </a:prstGeom>
          <a:solidFill>
            <a:srgbClr val="00B8FF"/>
          </a:solidFill>
          <a:ln w="50800" cap="flat" cmpd="dbl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EB88B783-683D-410B-8923-A8077FA5DAD3}"/>
              </a:ext>
            </a:extLst>
          </p:cNvPr>
          <p:cNvCxnSpPr/>
          <p:nvPr/>
        </p:nvCxnSpPr>
        <p:spPr bwMode="auto">
          <a:xfrm>
            <a:off x="4615785" y="3896536"/>
            <a:ext cx="1091192" cy="1066203"/>
          </a:xfrm>
          <a:prstGeom prst="straightConnector1">
            <a:avLst/>
          </a:prstGeom>
          <a:solidFill>
            <a:srgbClr val="00B8FF"/>
          </a:solidFill>
          <a:ln w="50800" cap="flat" cmpd="dbl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6">
            <a:extLst>
              <a:ext uri="{FF2B5EF4-FFF2-40B4-BE49-F238E27FC236}">
                <a16:creationId xmlns:a16="http://schemas.microsoft.com/office/drawing/2014/main" id="{1D720646-F112-4B31-8A32-83C676E88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131" y="2807219"/>
            <a:ext cx="3063348" cy="2155520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6" name="Text Box 3">
            <a:extLst>
              <a:ext uri="{FF2B5EF4-FFF2-40B4-BE49-F238E27FC236}">
                <a16:creationId xmlns:a16="http://schemas.microsoft.com/office/drawing/2014/main" id="{445F340A-5379-4628-803F-5007032175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87008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Специфікація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contacts.yml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 </a:t>
            </a:r>
            <a:r>
              <a:rPr lang="uk-UA" sz="2400" b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кодогенерація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стабу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2/2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 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805A72DD-B454-413E-9D7C-175403B5F6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653" y="4046508"/>
            <a:ext cx="3631617" cy="512966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078D1B8A-C115-40B5-AD87-46B1E6394973}"/>
              </a:ext>
            </a:extLst>
          </p:cNvPr>
          <p:cNvCxnSpPr/>
          <p:nvPr/>
        </p:nvCxnSpPr>
        <p:spPr bwMode="auto">
          <a:xfrm flipV="1">
            <a:off x="4202266" y="2961464"/>
            <a:ext cx="2169934" cy="1453068"/>
          </a:xfrm>
          <a:prstGeom prst="straightConnector1">
            <a:avLst/>
          </a:prstGeom>
          <a:solidFill>
            <a:srgbClr val="00B8FF"/>
          </a:solidFill>
          <a:ln w="50800" cap="flat" cmpd="dbl" algn="ctr">
            <a:solidFill>
              <a:srgbClr val="FF006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Rectangle 6">
            <a:extLst>
              <a:ext uri="{FF2B5EF4-FFF2-40B4-BE49-F238E27FC236}">
                <a16:creationId xmlns:a16="http://schemas.microsoft.com/office/drawing/2014/main" id="{E8A6F3D4-F1AF-491A-B8D3-7656374F60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1131" y="5301208"/>
            <a:ext cx="3063348" cy="307965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1" name="Text Box 5">
            <a:extLst>
              <a:ext uri="{FF2B5EF4-FFF2-40B4-BE49-F238E27FC236}">
                <a16:creationId xmlns:a16="http://schemas.microsoft.com/office/drawing/2014/main" id="{4D6DFC20-DDD2-4E24-8E47-74A1D23F42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471" y="4981516"/>
            <a:ext cx="2664296" cy="488143"/>
          </a:xfrm>
          <a:prstGeom prst="rect">
            <a:avLst/>
          </a:prstGeom>
          <a:solidFill>
            <a:srgbClr val="FFFF00"/>
          </a:solidFill>
          <a:ln w="63500" cap="sq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dirty="0" err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Патерн</a:t>
            </a:r>
            <a:r>
              <a:rPr lang="en-US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Delegate</a:t>
            </a:r>
            <a:endParaRPr lang="uk-UA" sz="200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DA821E67-0427-4B2E-A957-373E56BBA95A}"/>
              </a:ext>
            </a:extLst>
          </p:cNvPr>
          <p:cNvSpPr/>
          <p:nvPr/>
        </p:nvSpPr>
        <p:spPr bwMode="auto">
          <a:xfrm>
            <a:off x="7457167" y="4654775"/>
            <a:ext cx="931257" cy="263138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id="{36965364-4683-42AA-9D1D-8C2422287AFB}"/>
              </a:ext>
            </a:extLst>
          </p:cNvPr>
          <p:cNvSpPr/>
          <p:nvPr/>
        </p:nvSpPr>
        <p:spPr bwMode="auto">
          <a:xfrm>
            <a:off x="7457167" y="3708583"/>
            <a:ext cx="787241" cy="307965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F0794360-0A73-47BF-BB47-1DB8EA3B6AB0}"/>
              </a:ext>
            </a:extLst>
          </p:cNvPr>
          <p:cNvSpPr/>
          <p:nvPr/>
        </p:nvSpPr>
        <p:spPr bwMode="auto">
          <a:xfrm>
            <a:off x="2538633" y="4676006"/>
            <a:ext cx="1632298" cy="305510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E8349027-6199-428A-A8F6-9986086B0B54}"/>
              </a:ext>
            </a:extLst>
          </p:cNvPr>
          <p:cNvSpPr/>
          <p:nvPr/>
        </p:nvSpPr>
        <p:spPr bwMode="auto">
          <a:xfrm>
            <a:off x="755576" y="4676006"/>
            <a:ext cx="1440160" cy="305509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136469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Contact.java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(1/3)</a:t>
            </a: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D48570-A0FA-47EB-8FFA-BBD1D5592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1897"/>
            <a:ext cx="8604448" cy="6202927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2C90EC8-FF4E-40ED-9732-AFF4CEAEB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923" y="2492896"/>
            <a:ext cx="3438525" cy="3067050"/>
          </a:xfrm>
          <a:prstGeom prst="rect">
            <a:avLst/>
          </a:prstGeom>
          <a:ln w="63500">
            <a:solidFill>
              <a:srgbClr val="00B050"/>
            </a:solidFill>
          </a:ln>
        </p:spPr>
      </p:pic>
      <p:sp>
        <p:nvSpPr>
          <p:cNvPr id="14" name="Овал 13">
            <a:extLst>
              <a:ext uri="{FF2B5EF4-FFF2-40B4-BE49-F238E27FC236}">
                <a16:creationId xmlns:a16="http://schemas.microsoft.com/office/drawing/2014/main" id="{D16DBB6D-142C-4CB1-991D-7C8A6E702384}"/>
              </a:ext>
            </a:extLst>
          </p:cNvPr>
          <p:cNvSpPr/>
          <p:nvPr/>
        </p:nvSpPr>
        <p:spPr bwMode="auto">
          <a:xfrm>
            <a:off x="5436096" y="4869160"/>
            <a:ext cx="2232248" cy="864096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990696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Contact.java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(2/3)</a:t>
            </a: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D995332-B1CC-4B5D-AF34-BB7D55A8B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08"/>
            <a:ext cx="7100896" cy="6160540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0890110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Contact.java 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(3/3)</a:t>
            </a: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DFE89C-D6F6-4626-9698-86BDBEEDB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1108"/>
            <a:ext cx="8799513" cy="6106372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3351895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ApiUtil.java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8A5623-F42A-4814-B18C-FCC18126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2" y="691058"/>
            <a:ext cx="9113075" cy="3674046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1408A13-016A-4B65-8A5A-94D3F9D66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3099892"/>
            <a:ext cx="3438525" cy="3067050"/>
          </a:xfrm>
          <a:prstGeom prst="rect">
            <a:avLst/>
          </a:prstGeom>
          <a:ln w="63500">
            <a:solidFill>
              <a:srgbClr val="00B050"/>
            </a:solidFill>
          </a:ln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E75687B0-D0D7-497B-B4FE-5A4E28499213}"/>
              </a:ext>
            </a:extLst>
          </p:cNvPr>
          <p:cNvSpPr/>
          <p:nvPr/>
        </p:nvSpPr>
        <p:spPr bwMode="auto">
          <a:xfrm>
            <a:off x="5868144" y="3284984"/>
            <a:ext cx="1368152" cy="432048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964820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7F00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</a:t>
            </a:r>
            <a:r>
              <a:rPr lang="uk-UA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ContactsApi.java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8DDF82B-8560-4FA4-8500-6528B3D7F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6694"/>
            <a:ext cx="9166095" cy="5724633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  <p:sp>
        <p:nvSpPr>
          <p:cNvPr id="5" name="Овал 4">
            <a:extLst>
              <a:ext uri="{FF2B5EF4-FFF2-40B4-BE49-F238E27FC236}">
                <a16:creationId xmlns:a16="http://schemas.microsoft.com/office/drawing/2014/main" id="{4384C728-A067-4FD2-B155-A5C42E41D7BA}"/>
              </a:ext>
            </a:extLst>
          </p:cNvPr>
          <p:cNvSpPr/>
          <p:nvPr/>
        </p:nvSpPr>
        <p:spPr bwMode="auto">
          <a:xfrm>
            <a:off x="5220073" y="116632"/>
            <a:ext cx="288032" cy="574476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DBB076B-5B98-4A6A-906F-5588A12D3C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929730"/>
            <a:ext cx="7920880" cy="720262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2A907E86-50CB-43C0-B9B3-6A7405B071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5703" y="5870864"/>
            <a:ext cx="2664296" cy="488143"/>
          </a:xfrm>
          <a:prstGeom prst="rect">
            <a:avLst/>
          </a:prstGeom>
          <a:solidFill>
            <a:srgbClr val="FFFF00"/>
          </a:solidFill>
          <a:ln w="63500" cap="sq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dirty="0" err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Патерн</a:t>
            </a:r>
            <a:r>
              <a:rPr lang="en-US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Delegate</a:t>
            </a:r>
            <a:endParaRPr lang="uk-UA" sz="200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6330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7F00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ContactApi.java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E8657B-17C0-4C78-9A4E-8F890EC2D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" y="681547"/>
            <a:ext cx="9153320" cy="4907693"/>
          </a:xfrm>
          <a:prstGeom prst="rect">
            <a:avLst/>
          </a:prstGeom>
          <a:ln w="508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8882047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 деякі відмінності між </a:t>
            </a: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</a:t>
            </a: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JSON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1/2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uk-UA" altLang="ru-RU" sz="2400" b="1" i="1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2" y="723922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36FE4419-0A8C-469A-AC9D-A6002B944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980728"/>
            <a:ext cx="6588224" cy="2376264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marL="285750" indent="-28575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 </a:t>
            </a:r>
            <a:r>
              <a:rPr lang="uk-UA" sz="20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YAML-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текстах можна коментувати рядки, використовуючи символ "#".</a:t>
            </a:r>
            <a:b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marL="285750" indent="-28575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uk-UA" sz="20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дозволяє використовувати «</a:t>
            </a:r>
            <a:r>
              <a:rPr lang="uk-UA" sz="2000" b="1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якорі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» (</a:t>
            </a:r>
            <a:r>
              <a:rPr lang="uk-UA" sz="2000" i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anchor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 як визначення (дефініції) та </a:t>
            </a:r>
            <a:r>
              <a:rPr lang="uk-UA" sz="2000" b="1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посилання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на них. </a:t>
            </a:r>
            <a:b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Text Box 5">
            <a:extLst>
              <a:ext uri="{FF2B5EF4-FFF2-40B4-BE49-F238E27FC236}">
                <a16:creationId xmlns:a16="http://schemas.microsoft.com/office/drawing/2014/main" id="{5675E7FB-EE84-4260-B0AD-A962FDBEAE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448" y="2502291"/>
            <a:ext cx="7971928" cy="2160240"/>
          </a:xfrm>
          <a:prstGeom prst="rect">
            <a:avLst/>
          </a:prstGeom>
          <a:solidFill>
            <a:srgbClr val="FFFFFF"/>
          </a:solidFill>
          <a:ln w="38100" cap="sq">
            <a:solidFill>
              <a:srgbClr val="00B05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marL="285750" indent="-285750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endParaRPr lang="uk-UA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en-US" sz="20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######</a:t>
            </a:r>
            <a:b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Якорі та посилання на них (</a:t>
            </a: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YAML)</a:t>
            </a:r>
            <a:b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Приклад:</a:t>
            </a: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uk-UA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&amp; </a:t>
            </a:r>
            <a:r>
              <a:rPr lang="uk-UA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apidef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Application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programming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b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# 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якорем є    </a:t>
            </a:r>
            <a:r>
              <a:rPr lang="uk-UA" sz="20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&amp; </a:t>
            </a:r>
            <a:r>
              <a:rPr lang="uk-UA" sz="20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apidef</a:t>
            </a:r>
            <a:r>
              <a:rPr lang="uk-UA" sz="20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b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spec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* </a:t>
            </a:r>
            <a:r>
              <a:rPr lang="uk-UA" sz="20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apidef</a:t>
            </a:r>
            <a:r>
              <a:rPr lang="en-US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# </a:t>
            </a:r>
            <a:r>
              <a:rPr lang="uk-UA" sz="20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посиланням є     </a:t>
            </a:r>
            <a:r>
              <a:rPr lang="uk-UA" sz="20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uk-UA" sz="2000" b="1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apidef</a:t>
            </a:r>
            <a:r>
              <a:rPr lang="uk-UA" sz="20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uk-UA" sz="2000" dirty="0">
              <a:effectLst/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59403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7F00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ContactApiDelegate.java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E77BE-5157-4AA4-9CAE-9AA7F743D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20688"/>
            <a:ext cx="8990828" cy="6237312"/>
          </a:xfrm>
          <a:prstGeom prst="rect">
            <a:avLst/>
          </a:prstGeom>
          <a:ln w="50800">
            <a:solidFill>
              <a:srgbClr val="3465A4"/>
            </a:solidFill>
          </a:ln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3936BA7F-3119-4CAC-A09D-14574BF83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104" y="506295"/>
            <a:ext cx="2664296" cy="488143"/>
          </a:xfrm>
          <a:prstGeom prst="rect">
            <a:avLst/>
          </a:prstGeom>
          <a:solidFill>
            <a:srgbClr val="FFFF00"/>
          </a:solidFill>
          <a:ln w="63500" cap="sq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lnSpc>
                <a:spcPct val="107000"/>
              </a:lnSpc>
              <a:spcAft>
                <a:spcPts val="800"/>
              </a:spcAft>
            </a:pPr>
            <a:r>
              <a:rPr lang="uk-UA" sz="2000" dirty="0" err="1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Патерн</a:t>
            </a:r>
            <a:r>
              <a:rPr lang="en-US" sz="2000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i="1" dirty="0"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Delegate</a:t>
            </a:r>
            <a:endParaRPr lang="uk-UA" sz="2000" i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650871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7F0055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Interface </a:t>
            </a: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ContactsApiDelegate.java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29B8DC-9CAB-4ED9-842D-1E1F1975B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178" y="691108"/>
            <a:ext cx="8655055" cy="6163627"/>
          </a:xfrm>
          <a:prstGeom prst="rect">
            <a:avLst/>
          </a:prstGeom>
          <a:ln w="50800">
            <a:solidFill>
              <a:srgbClr val="3465A4"/>
            </a:solidFill>
          </a:ln>
        </p:spPr>
      </p:pic>
      <p:sp>
        <p:nvSpPr>
          <p:cNvPr id="7" name="Овал 6">
            <a:extLst>
              <a:ext uri="{FF2B5EF4-FFF2-40B4-BE49-F238E27FC236}">
                <a16:creationId xmlns:a16="http://schemas.microsoft.com/office/drawing/2014/main" id="{40F03353-C2F4-4507-B1D9-481E685923D5}"/>
              </a:ext>
            </a:extLst>
          </p:cNvPr>
          <p:cNvSpPr/>
          <p:nvPr/>
        </p:nvSpPr>
        <p:spPr bwMode="auto">
          <a:xfrm>
            <a:off x="4556194" y="129158"/>
            <a:ext cx="288032" cy="574476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90358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ContactsApiController.java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40F03353-C2F4-4507-B1D9-481E685923D5}"/>
              </a:ext>
            </a:extLst>
          </p:cNvPr>
          <p:cNvSpPr/>
          <p:nvPr/>
        </p:nvSpPr>
        <p:spPr bwMode="auto">
          <a:xfrm>
            <a:off x="3707904" y="116632"/>
            <a:ext cx="288032" cy="574476"/>
          </a:xfrm>
          <a:prstGeom prst="ellipse">
            <a:avLst/>
          </a:prstGeom>
          <a:noFill/>
          <a:ln w="508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uk-UA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F5A4655-DB5D-48A7-87A1-C1F190B31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" y="807740"/>
            <a:ext cx="9185174" cy="4824536"/>
          </a:xfrm>
          <a:prstGeom prst="rect">
            <a:avLst/>
          </a:prstGeom>
          <a:ln w="50800">
            <a:solidFill>
              <a:srgbClr val="3465A4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B9100E0-6AB5-47FC-9E94-2D986D4FA1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56" y="4382836"/>
            <a:ext cx="4131688" cy="2395571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74494311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 w="50800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ContactApiController.java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13E5C3B-605F-49F7-A112-825B18EEF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6340"/>
            <a:ext cx="9136904" cy="4431983"/>
          </a:xfrm>
          <a:prstGeom prst="rect">
            <a:avLst/>
          </a:prstGeom>
          <a:ln w="50800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10206207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6" y="0"/>
            <a:ext cx="9136904" cy="691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Petstore</a:t>
            </a:r>
            <a:r>
              <a:rPr lang="en-US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uk-UA" sz="2400" b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</a:t>
            </a:r>
            <a:r>
              <a:rPr lang="en-US" sz="2400" b="1" i="1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</a:t>
            </a:r>
            <a:r>
              <a:rPr lang="en-US" sz="2400" b="1" i="1" dirty="0" err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.json</a:t>
            </a:r>
            <a:endParaRPr lang="en-US" sz="2400" b="1" dirty="0">
              <a:solidFill>
                <a:srgbClr val="0000FF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DF13B6-65D4-4287-9947-C1E485E7D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4209"/>
            <a:ext cx="6882511" cy="3720041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6DBC8E3-2111-4F6D-99C3-0F9A7243D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2" y="3068960"/>
            <a:ext cx="2394487" cy="216024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B0FD39-96C3-43F8-AE21-78020979D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471" y="3429000"/>
            <a:ext cx="6819900" cy="3505200"/>
          </a:xfrm>
          <a:prstGeom prst="rect">
            <a:avLst/>
          </a:prstGeom>
          <a:ln w="38100">
            <a:solidFill>
              <a:srgbClr val="92D050"/>
            </a:solidFill>
          </a:ln>
        </p:spPr>
      </p:pic>
      <p:sp>
        <p:nvSpPr>
          <p:cNvPr id="10" name="Rectangle 6">
            <a:extLst>
              <a:ext uri="{FF2B5EF4-FFF2-40B4-BE49-F238E27FC236}">
                <a16:creationId xmlns:a16="http://schemas.microsoft.com/office/drawing/2014/main" id="{A5790056-B56B-44F9-9E57-82E3056087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0446" y="4312962"/>
            <a:ext cx="686217" cy="19640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38ACA950-62DF-44A5-9306-DF6CC97543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60523" y="4325488"/>
            <a:ext cx="451638" cy="19640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5F689BFF-1D51-485E-A09C-1E2BE15D7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2840" y="6580173"/>
            <a:ext cx="686217" cy="196408"/>
          </a:xfrm>
          <a:prstGeom prst="rect">
            <a:avLst/>
          </a:prstGeom>
          <a:noFill/>
          <a:ln w="47625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42780457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 деякі відмінності між </a:t>
            </a: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</a:t>
            </a: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JSON</a:t>
            </a:r>
            <a:r>
              <a:rPr lang="uk-UA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/2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uk-UA" altLang="ru-RU" sz="2400" b="1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2" y="723922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36FE4419-0A8C-469A-AC9D-A6002B944C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04" y="586941"/>
            <a:ext cx="7164288" cy="3122206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>
              <a:lnSpc>
                <a:spcPct val="85000"/>
              </a:lnSpc>
              <a:spcBef>
                <a:spcPts val="0"/>
              </a:spcBef>
              <a:spcAft>
                <a:spcPts val="200"/>
              </a:spcAft>
            </a:pPr>
            <a:r>
              <a:rPr lang="uk-U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Докладніше про </a:t>
            </a:r>
            <a:r>
              <a:rPr lang="uk-UA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</a:t>
            </a:r>
            <a:r>
              <a:rPr lang="uk-U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та інші відмінності між </a:t>
            </a:r>
            <a:r>
              <a:rPr lang="uk-UA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 </a:t>
            </a:r>
            <a:r>
              <a:rPr lang="uk-U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 </a:t>
            </a:r>
            <a:r>
              <a:rPr lang="uk-UA" sz="20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JSON </a:t>
            </a:r>
            <a:r>
              <a:rPr lang="uk-UA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можна дізнатись із джерела:  </a:t>
            </a:r>
            <a:r>
              <a:rPr lang="uk-UA" sz="2000" u="sng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https://learnxinyminutes</a:t>
            </a:r>
            <a:r>
              <a:rPr lang="uk-UA" sz="1800" u="sng" dirty="0">
                <a:solidFill>
                  <a:schemeClr val="accent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.com/docs/yaml/</a:t>
            </a:r>
            <a:endParaRPr lang="uk-UA" sz="1800" u="sng" dirty="0">
              <a:solidFill>
                <a:schemeClr val="accent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1DCD956-B47D-4B09-A805-D3B164B4AE0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144" y="1753496"/>
            <a:ext cx="7845326" cy="50851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0489797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</a:t>
            </a:r>
            <a:r>
              <a:rPr lang="uk-UA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i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Linter</a:t>
            </a:r>
            <a:endParaRPr lang="uk-UA" altLang="ru-RU" sz="2400" b="1" i="1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2" y="723922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D9DE18E0-6C1B-400B-B038-B6C0CAFDB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3176" y="594194"/>
            <a:ext cx="6951440" cy="5206306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uk-UA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YAML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official</a:t>
            </a:r>
            <a:r>
              <a:rPr lang="uk-UA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uk-UA" sz="1800" dirty="0" err="1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website</a:t>
            </a:r>
            <a:r>
              <a:rPr lang="uk-UA" sz="1800" dirty="0">
                <a:solidFill>
                  <a:srgbClr val="000000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-    https://yaml.org/</a:t>
            </a:r>
            <a:endParaRPr lang="uk-U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uk-UA" sz="1800" dirty="0" err="1">
                <a:solidFill>
                  <a:schemeClr val="tx2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Online</a:t>
            </a:r>
            <a:r>
              <a:rPr lang="uk-UA" sz="18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YAML </a:t>
            </a:r>
            <a:r>
              <a:rPr lang="uk-UA" sz="1800" dirty="0" err="1">
                <a:solidFill>
                  <a:schemeClr val="tx2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Validator</a:t>
            </a:r>
            <a:r>
              <a:rPr lang="uk-UA" sz="18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    </a:t>
            </a:r>
            <a:r>
              <a:rPr lang="uk-UA" sz="1800" dirty="0">
                <a:solidFill>
                  <a:schemeClr val="tx2"/>
                </a:solidFill>
                <a:effectLst/>
                <a:latin typeface="Tahom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http://www.yamllint.com/</a:t>
            </a:r>
            <a:endParaRPr lang="uk-UA" sz="1800" dirty="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078C612-89DD-4EA4-BC26-291E66C2E8F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85922"/>
            <a:ext cx="6951440" cy="477788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5524681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3">
            <a:extLst>
              <a:ext uri="{FF2B5EF4-FFF2-40B4-BE49-F238E27FC236}">
                <a16:creationId xmlns:a16="http://schemas.microsoft.com/office/drawing/2014/main" id="{DC2C9147-8612-4BD9-B8E3-9C37244108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9144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</a:pP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Документи </a:t>
            </a:r>
            <a:r>
              <a:rPr lang="uk-UA" sz="2400" b="1" i="1" dirty="0" err="1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400" b="1" i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3.0.* </a:t>
            </a:r>
            <a:r>
              <a:rPr lang="uk-UA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та їх структура</a:t>
            </a:r>
            <a:r>
              <a:rPr lang="en-US" sz="2400" b="1" dirty="0">
                <a:solidFill>
                  <a:srgbClr val="0000FF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1/2</a:t>
            </a:r>
            <a:r>
              <a:rPr lang="uk-UA" sz="2400" b="1" kern="1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uk-UA" altLang="ru-RU" sz="2400" b="1" i="1" dirty="0">
              <a:solidFill>
                <a:srgbClr val="0000FF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555B357D-46B5-4389-BAB6-F270357F5D09}"/>
              </a:ext>
            </a:extLst>
          </p:cNvPr>
          <p:cNvSpPr>
            <a:spLocks noChangeShapeType="1"/>
          </p:cNvSpPr>
          <p:nvPr/>
        </p:nvSpPr>
        <p:spPr bwMode="auto">
          <a:xfrm>
            <a:off x="341313" y="809625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9222" name="Text Box 5">
            <a:extLst>
              <a:ext uri="{FF2B5EF4-FFF2-40B4-BE49-F238E27FC236}">
                <a16:creationId xmlns:a16="http://schemas.microsoft.com/office/drawing/2014/main" id="{8094701D-A0C1-4B03-931D-BF16D2B642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2304" y="692696"/>
            <a:ext cx="8801894" cy="4965376"/>
          </a:xfrm>
          <a:prstGeom prst="rect">
            <a:avLst/>
          </a:prstGeom>
          <a:solidFill>
            <a:srgbClr val="FFFFFF"/>
          </a:solidFill>
          <a:ln w="38100" cap="sq">
            <a:solidFill>
              <a:schemeClr val="accent2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 marL="7143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indent="174625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 </a:t>
            </a:r>
            <a:r>
              <a:rPr lang="uk-UA" sz="2000" i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тобто документ, що відповідає специфікації </a:t>
            </a:r>
            <a:r>
              <a:rPr lang="uk-UA" sz="2000" i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є </a:t>
            </a:r>
            <a:r>
              <a:rPr lang="uk-UA" sz="20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-об'єктом. Він може бути поданий не тільки у форматі </a:t>
            </a:r>
            <a:r>
              <a:rPr lang="uk-UA" sz="20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JSON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але й у форматі </a:t>
            </a:r>
            <a:r>
              <a:rPr lang="uk-UA" sz="20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YAML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Такий (</a:t>
            </a:r>
            <a:r>
              <a:rPr lang="uk-UA" sz="2000" b="1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кореневий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 об’єкт може розглядатись складеним із кількох (до восьми) об'єктів, які у свою чергу також можуть містити об’єкти. Відповідно </a:t>
            </a:r>
            <a:r>
              <a:rPr lang="uk-UA" sz="2000" i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0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документ може розглядатись складеним із окремих розділів (до восьми).</a:t>
            </a:r>
          </a:p>
          <a:p>
            <a:pPr indent="174625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Повний перелік розділів (не всі з них є обов'язковими):</a:t>
            </a:r>
            <a:endParaRPr lang="uk-UA" sz="20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28625" lvl="2" indent="17462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9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19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90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REQUIRED</a:t>
            </a:r>
            <a:r>
              <a:rPr lang="uk-UA" sz="19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428625" lvl="2" indent="17462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9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info</a:t>
            </a:r>
            <a:r>
              <a:rPr lang="uk-UA" sz="19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90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REQUIRED</a:t>
            </a:r>
            <a:r>
              <a:rPr lang="uk-UA" sz="19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428625" lvl="2" indent="17462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9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servers</a:t>
            </a:r>
            <a:endParaRPr lang="uk-UA" sz="19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28625" lvl="2" indent="17462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9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paths</a:t>
            </a:r>
            <a:r>
              <a:rPr lang="uk-UA" sz="19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</a:t>
            </a:r>
            <a:r>
              <a:rPr lang="en-US" sz="1900" i="0" dirty="0">
                <a:solidFill>
                  <a:srgbClr val="212529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REQUIRED</a:t>
            </a:r>
            <a:r>
              <a:rPr lang="uk-UA" sz="19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  <a:p>
            <a:pPr marL="428625" lvl="2" indent="17462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9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components</a:t>
            </a:r>
            <a:endParaRPr lang="uk-UA" sz="19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28625" lvl="2" indent="17462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9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security</a:t>
            </a:r>
            <a:endParaRPr lang="uk-UA" sz="19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28625" lvl="2" indent="17462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9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tags</a:t>
            </a:r>
            <a:endParaRPr lang="uk-UA" sz="1900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28625" lvl="2" indent="174625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uk-UA" sz="1900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externalDocs</a:t>
            </a:r>
            <a:r>
              <a:rPr lang="uk-UA" sz="19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indent="174625">
              <a:spcBef>
                <a:spcPts val="0"/>
              </a:spcBef>
              <a:spcAft>
                <a:spcPts val="0"/>
              </a:spcAft>
            </a:pP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Файл із документом </a:t>
            </a:r>
            <a:r>
              <a:rPr lang="uk-UA" sz="2000" i="1" dirty="0" err="1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OpenAPI</a:t>
            </a:r>
            <a:r>
              <a:rPr lang="uk-UA" sz="2000" i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прийнято іменувати </a:t>
            </a:r>
            <a:r>
              <a:rPr lang="uk-UA" sz="2000" b="1" dirty="0" err="1">
                <a:effectLst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openapi.yml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Swagger Editor 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зберігає поточний файл з іменем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uk-UA" sz="2000" b="1" dirty="0" err="1">
                <a:effectLst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openapi.y</a:t>
            </a:r>
            <a:r>
              <a:rPr lang="en-US" sz="2000" b="1" dirty="0">
                <a:effectLst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uk-UA" sz="2000" b="1" dirty="0">
                <a:effectLst/>
                <a:latin typeface="Consolas" panose="020B0609020204030204" pitchFamily="49" charset="0"/>
                <a:ea typeface="Tahoma" panose="020B0604030504040204" pitchFamily="34" charset="0"/>
                <a:cs typeface="Tahoma" panose="020B0604030504040204" pitchFamily="34" charset="0"/>
              </a:rPr>
              <a:t>ml</a:t>
            </a:r>
            <a:r>
              <a:rPr lang="en-US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).</a:t>
            </a:r>
            <a:r>
              <a:rPr lang="uk-UA" sz="2000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2794461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41596</TotalTime>
  <Words>2847</Words>
  <Application>Microsoft Office PowerPoint</Application>
  <PresentationFormat>Экран (4:3)</PresentationFormat>
  <Paragraphs>498</Paragraphs>
  <Slides>64</Slides>
  <Notes>64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64</vt:i4>
      </vt:variant>
    </vt:vector>
  </HeadingPairs>
  <TitlesOfParts>
    <vt:vector size="72" baseType="lpstr">
      <vt:lpstr>Arial</vt:lpstr>
      <vt:lpstr>Calibri</vt:lpstr>
      <vt:lpstr>Consolas</vt:lpstr>
      <vt:lpstr>Symbol</vt:lpstr>
      <vt:lpstr>Tahoma</vt:lpstr>
      <vt:lpstr>Times New Roman</vt:lpstr>
      <vt:lpstr>Тема Office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Інженерія програмних систем</dc:title>
  <dc:creator>Kuzenko</dc:creator>
  <cp:lastModifiedBy>Kuzenko Volodimir</cp:lastModifiedBy>
  <cp:revision>728</cp:revision>
  <cp:lastPrinted>1601-01-01T00:00:00Z</cp:lastPrinted>
  <dcterms:created xsi:type="dcterms:W3CDTF">2003-09-29T18:47:32Z</dcterms:created>
  <dcterms:modified xsi:type="dcterms:W3CDTF">2021-09-08T13:51:51Z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ackColor">
    <vt:r8>15132390</vt:r8>
  </property>
  <property fmtid="{D5CDD505-2E9C-101B-9397-08002B2CF9AE}" pid="3" name="ButtonType">
    <vt:r8>1</vt:r8>
  </property>
  <property fmtid="{D5CDD505-2E9C-101B-9397-08002B2CF9AE}" pid="4" name="Compression">
    <vt:r8>100</vt:r8>
  </property>
  <property fmtid="{D5CDD505-2E9C-101B-9397-08002B2CF9AE}" pid="5" name="DownloadIEButton">
    <vt:bool>false</vt:bool>
  </property>
  <property fmtid="{D5CDD505-2E9C-101B-9397-08002B2CF9AE}" pid="6" name="DownloadOriginal">
    <vt:bool>false</vt:bool>
  </property>
  <property fmtid="{D5CDD505-2E9C-101B-9397-08002B2CF9AE}" pid="7" name="GraphicType">
    <vt:r8>1</vt:r8>
  </property>
  <property fmtid="{D5CDD505-2E9C-101B-9397-08002B2CF9AE}" pid="8" name="LinkColor">
    <vt:r8>16711782</vt:r8>
  </property>
  <property fmtid="{D5CDD505-2E9C-101B-9397-08002B2CF9AE}" pid="9" name="NavBtnPos">
    <vt:r8>1</vt:r8>
  </property>
  <property fmtid="{D5CDD505-2E9C-101B-9397-08002B2CF9AE}" pid="10" name="OutputDir">
    <vt:lpwstr>D:\FPExpress\bin\Server\it\3\edit</vt:lpwstr>
  </property>
  <property fmtid="{D5CDD505-2E9C-101B-9397-08002B2CF9AE}" pid="11" name="ScreenSize">
    <vt:r8>2</vt:r8>
  </property>
  <property fmtid="{D5CDD505-2E9C-101B-9397-08002B2CF9AE}" pid="12" name="ScreenUsage">
    <vt:r8>3</vt:r8>
  </property>
  <property fmtid="{D5CDD505-2E9C-101B-9397-08002B2CF9AE}" pid="13" name="ShowNotes">
    <vt:bool>false</vt:bool>
  </property>
  <property fmtid="{D5CDD505-2E9C-101B-9397-08002B2CF9AE}" pid="14" name="TemplateType">
    <vt:r8>1</vt:r8>
  </property>
  <property fmtid="{D5CDD505-2E9C-101B-9397-08002B2CF9AE}" pid="15" name="TextColor">
    <vt:r8>0</vt:r8>
  </property>
  <property fmtid="{D5CDD505-2E9C-101B-9397-08002B2CF9AE}" pid="16" name="TransparentButton">
    <vt:r8>0</vt:r8>
  </property>
  <property fmtid="{D5CDD505-2E9C-101B-9397-08002B2CF9AE}" pid="17" name="UseBrowserColor">
    <vt:bool>true</vt:bool>
  </property>
  <property fmtid="{D5CDD505-2E9C-101B-9397-08002B2CF9AE}" pid="18" name="VisitedColor">
    <vt:r8>10040268</vt:r8>
  </property>
</Properties>
</file>